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64" r:id="rId2"/>
    <p:sldId id="341" r:id="rId3"/>
    <p:sldId id="338" r:id="rId4"/>
    <p:sldId id="311" r:id="rId5"/>
    <p:sldId id="361" r:id="rId6"/>
    <p:sldId id="290" r:id="rId7"/>
    <p:sldId id="301" r:id="rId8"/>
    <p:sldId id="337" r:id="rId9"/>
    <p:sldId id="302" r:id="rId10"/>
    <p:sldId id="362" r:id="rId11"/>
    <p:sldId id="330" r:id="rId12"/>
    <p:sldId id="365" r:id="rId13"/>
    <p:sldId id="263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4C865A7-9690-4F52-B601-7FCF30393DC2}">
          <p14:sldIdLst>
            <p14:sldId id="364"/>
            <p14:sldId id="341"/>
            <p14:sldId id="338"/>
            <p14:sldId id="311"/>
            <p14:sldId id="361"/>
            <p14:sldId id="290"/>
            <p14:sldId id="301"/>
            <p14:sldId id="337"/>
            <p14:sldId id="302"/>
            <p14:sldId id="362"/>
            <p14:sldId id="330"/>
            <p14:sldId id="365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2109A1-424A-3304-8D6A-5DBE177D9F70}" name="Haase, Volker" initials="HV" userId="S::Volker.Haase@MLEUV.Brandenburg.de::b0cc38f8-f491-46af-9dbe-4cb538782e84" providerId="AD"/>
  <p188:author id="{948051AF-1AB3-3C3F-F510-3C97C5D0725E}" name="Blankenburg, Bianca" initials="BB" userId="S::Bianca.Blankenburg@MLEUV.Brandenburg.de::acc05581-8bbd-4f4b-8d54-5eb1cb7957ff" providerId="AD"/>
  <p188:author id="{82FC36C3-BE68-A43B-0EA9-B9A9DD01CF99}" name="Dutschke, Julia" initials="DJ" userId="S::Julia.Dutschke@MLEUV.Brandenburg.de::18f6ed64-6f16-4d6a-b6a5-047b862b0333" providerId="AD"/>
  <p188:author id="{7C61D5CF-19FD-7489-21AB-6A3E97ABEE4A}" name="Eulitz, Jan (VB ELER BB/BE)" initials="EJ" userId="Eulitz, Jan (VB ELER BB/BE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22" d="100"/>
          <a:sy n="122" d="100"/>
        </p:scale>
        <p:origin x="96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28FC6-C5EB-47B9-9606-E9F44C3F3822}" type="datetimeFigureOut">
              <a:rPr lang="de-DE" smtClean="0"/>
              <a:t>04.06.2026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10E59-4679-47AD-A2F0-BEFD6640E6D6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230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70011CD5-50E8-5650-8215-B2341D8DF2ED}"/>
              </a:ext>
            </a:extLst>
          </p:cNvPr>
          <p:cNvSpPr/>
          <p:nvPr userDrawn="1"/>
        </p:nvSpPr>
        <p:spPr>
          <a:xfrm>
            <a:off x="4596384" y="1828800"/>
            <a:ext cx="7595616" cy="4194048"/>
          </a:xfrm>
          <a:prstGeom prst="rect">
            <a:avLst/>
          </a:prstGeom>
          <a:solidFill>
            <a:srgbClr val="214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69824E-EAD5-361C-4215-DE1E9A110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8917" y="2915997"/>
            <a:ext cx="6702503" cy="1440000"/>
          </a:xfrm>
        </p:spPr>
        <p:txBody>
          <a:bodyPr lIns="46800" anchor="b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6F6C680-60D2-0FEC-2713-4881F853A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8917" y="4356000"/>
            <a:ext cx="6702503" cy="702000"/>
          </a:xfrm>
        </p:spPr>
        <p:txBody>
          <a:bodyPr lIns="46800" tIns="4680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D79819-73DD-0DEC-65AB-8798FA6B86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32000" y="1980000"/>
            <a:ext cx="2388340" cy="90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4342D45-D891-DB75-6B31-1781FBEEAE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68000" y="5184000"/>
            <a:ext cx="2662720" cy="5652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E24FF08-27B8-4FF0-D946-6DB8F61E66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7600" y="0"/>
            <a:ext cx="3638215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34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2A203-238F-4C01-146C-F336288C0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940A86-5085-B166-6652-158153E23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30000"/>
            <a:ext cx="5181600" cy="47808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1C2938E-B112-F0D4-612F-1195168DD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530000"/>
            <a:ext cx="5181600" cy="47808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2B13F72-1488-1C10-8615-66646D472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E4C6E-20CD-994C-A082-F55F82D0A411}" type="datetime1">
              <a:rPr lang="de-DE" smtClean="0"/>
              <a:t>04.06.2026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D4CEDEA-EBDB-6876-D355-C4952442F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Europäischer Landwirtschaftsfonds für die Entwicklung des ländlichen Raums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59A1CFC-AD29-C4D2-4433-6937C9F9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C7B-703E-D34E-B6BA-F932FC4EF7C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17EE468-A16E-E157-A08E-CFFEF6684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7307" y="237600"/>
            <a:ext cx="238834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">
    <p:bg>
      <p:bgPr>
        <a:solidFill>
          <a:srgbClr val="214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70011CD5-50E8-5650-8215-B2341D8DF2ED}"/>
              </a:ext>
            </a:extLst>
          </p:cNvPr>
          <p:cNvSpPr/>
          <p:nvPr userDrawn="1"/>
        </p:nvSpPr>
        <p:spPr>
          <a:xfrm>
            <a:off x="4596384" y="1828800"/>
            <a:ext cx="7595616" cy="4194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69824E-EAD5-361C-4215-DE1E9A110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8917" y="2915999"/>
            <a:ext cx="6702503" cy="1440000"/>
          </a:xfrm>
        </p:spPr>
        <p:txBody>
          <a:bodyPr lIns="46800" tIns="46800" anchor="ctr" anchorCtr="0">
            <a:normAutofit/>
          </a:bodyPr>
          <a:lstStyle>
            <a:lvl1pPr algn="l">
              <a:defRPr sz="32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6F6C680-60D2-0FEC-2713-4881F853A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8918" y="4355999"/>
            <a:ext cx="6702503" cy="702000"/>
          </a:xfrm>
        </p:spPr>
        <p:txBody>
          <a:bodyPr lIns="46800" tIns="4680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91ACD66-E70B-225D-8715-40C654521B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2000" y="1980000"/>
            <a:ext cx="2388340" cy="90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E98B35D-9B95-04F4-93CA-F5A9F2A10E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68000" y="5184000"/>
            <a:ext cx="2662720" cy="5652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727230B-AB96-C018-5D49-96E6956B73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7600" y="0"/>
            <a:ext cx="3638215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6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7F4D7A-B5E2-34E6-CFFA-63955522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415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71B1B8-3DA5-033D-EB99-A524FF315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00" y="1530000"/>
            <a:ext cx="10515600" cy="4781085"/>
          </a:xfrm>
        </p:spPr>
        <p:txBody>
          <a:bodyPr rIns="46800"/>
          <a:lstStyle>
            <a:lvl1pPr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defRPr>
                <a:solidFill>
                  <a:srgbClr val="214152"/>
                </a:solidFill>
              </a:defRPr>
            </a:lvl1pPr>
            <a:lvl2pPr marL="365125" indent="-187325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tabLst/>
              <a:defRPr>
                <a:solidFill>
                  <a:srgbClr val="214152"/>
                </a:solidFill>
              </a:defRPr>
            </a:lvl2pPr>
            <a:lvl3pPr marL="538163" indent="-173038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tabLst/>
              <a:defRPr>
                <a:solidFill>
                  <a:srgbClr val="214152"/>
                </a:solidFill>
              </a:defRPr>
            </a:lvl3pPr>
            <a:lvl4pPr marL="720725" indent="-182563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tabLst/>
              <a:defRPr>
                <a:solidFill>
                  <a:srgbClr val="214152"/>
                </a:solidFill>
              </a:defRPr>
            </a:lvl4pPr>
            <a:lvl5pPr marL="893763" indent="-179388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tabLst/>
              <a:defRPr>
                <a:solidFill>
                  <a:srgbClr val="214152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470DE1-012B-99DA-3B05-F1ADD887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432" y="6531948"/>
            <a:ext cx="925460" cy="124534"/>
          </a:xfrm>
        </p:spPr>
        <p:txBody>
          <a:bodyPr/>
          <a:lstStyle/>
          <a:p>
            <a:fld id="{816701AE-FCD4-A943-BE81-3688CBE29C53}" type="datetime1">
              <a:rPr lang="de-DE" smtClean="0"/>
              <a:t>04.06.2026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2DAC83-59DE-9979-FE40-5E0A361F2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40001" y="6541677"/>
            <a:ext cx="4320000" cy="124534"/>
          </a:xfrm>
        </p:spPr>
        <p:txBody>
          <a:bodyPr/>
          <a:lstStyle/>
          <a:p>
            <a:r>
              <a:rPr lang="de-DE" dirty="0"/>
              <a:t>Europäischer Landwirtschaftsfonds für die Entwicklung des ländlichen Raums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15B86A-53E1-6790-305F-6266AE1D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999" y="6541677"/>
            <a:ext cx="462433" cy="124534"/>
          </a:xfrm>
        </p:spPr>
        <p:txBody>
          <a:bodyPr/>
          <a:lstStyle/>
          <a:p>
            <a:fld id="{1AC96C7B-703E-D34E-B6BA-F932FC4EF7C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B244CA3-4AEE-05EB-D37E-E8E1B0A9C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7307" y="237600"/>
            <a:ext cx="238834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3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Linksbün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7F4D7A-B5E2-34E6-CFFA-63955522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71B1B8-3DA5-033D-EB99-A524FF315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Ins="50400"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177800" indent="0">
              <a:lnSpc>
                <a:spcPct val="100000"/>
              </a:lnSpc>
              <a:buFontTx/>
              <a:buNone/>
              <a:defRPr/>
            </a:lvl2pPr>
            <a:lvl3pPr marL="534988" indent="0">
              <a:lnSpc>
                <a:spcPct val="100000"/>
              </a:lnSpc>
              <a:buFontTx/>
              <a:buNone/>
              <a:defRPr/>
            </a:lvl3pPr>
            <a:lvl4pPr marL="9779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470DE1-012B-99DA-3B05-F1ADD887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12120-F747-CC4C-849A-3AFC0D04D03E}" type="datetime1">
              <a:rPr lang="de-DE" smtClean="0"/>
              <a:t>04.06.2026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2DAC83-59DE-9979-FE40-5E0A361F2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Europäischer Landwirtschaftsfonds für die Entwicklung des ländlichen Raums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15B86A-53E1-6790-305F-6266AE1D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C7B-703E-D34E-B6BA-F932FC4EF7C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9D94D7-B04B-C559-F673-C2AA46E4E7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7307" y="237600"/>
            <a:ext cx="238834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0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1619C-E1F0-F159-4C02-3B41F5E3B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1CC358B-4270-5187-D349-ACFD8F41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FDB8E-9AB0-914E-8285-24F3FC2F5549}" type="datetime1">
              <a:rPr lang="de-DE" smtClean="0"/>
              <a:t>04.06.2026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E3BA4D-42B9-0348-9C6C-AA726CDD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Europäischer Landwirtschaftsfonds für die Entwicklung des ländlichen Raums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9EA82C-2CCA-31B7-09CC-0FFC33173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C7B-703E-D34E-B6BA-F932FC4EF7C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9A1BD65-339D-F58F-8E5E-48B1766C1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7307" y="237600"/>
            <a:ext cx="238834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9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B84565C-9DDE-8C0F-AE3B-3B3E3BDB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15BD-FC5C-1B48-8F1C-6E6B3B312E30}" type="datetime1">
              <a:rPr lang="de-DE" smtClean="0"/>
              <a:t>04.06.2026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0E3D2C5-2B06-3453-655D-DDB13B15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Europäischer Landwirtschaftsfonds für die Entwicklung des ländlichen Raums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640BE1-09DA-53C2-C467-0B37CDEBD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C7B-703E-D34E-B6BA-F932FC4EF7C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F56CAC3-42AB-244F-EA18-AAD02CEF0E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7307" y="237600"/>
            <a:ext cx="238834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56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emen_Tre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70011CD5-50E8-5650-8215-B2341D8DF2ED}"/>
              </a:ext>
            </a:extLst>
          </p:cNvPr>
          <p:cNvSpPr/>
          <p:nvPr userDrawn="1"/>
        </p:nvSpPr>
        <p:spPr>
          <a:xfrm>
            <a:off x="0" y="3263704"/>
            <a:ext cx="7188591" cy="1744393"/>
          </a:xfrm>
          <a:prstGeom prst="rect">
            <a:avLst/>
          </a:prstGeom>
          <a:solidFill>
            <a:srgbClr val="214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69824E-EAD5-361C-4215-DE1E9A110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043" y="3562766"/>
            <a:ext cx="6702503" cy="1044000"/>
          </a:xfrm>
        </p:spPr>
        <p:txBody>
          <a:bodyPr lIns="46800" anchor="ctr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C600F2-000A-232F-A28B-5E59ADB8A454}"/>
              </a:ext>
            </a:extLst>
          </p:cNvPr>
          <p:cNvSpPr txBox="1"/>
          <p:nvPr userDrawn="1"/>
        </p:nvSpPr>
        <p:spPr>
          <a:xfrm>
            <a:off x="10016359" y="1156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2F69844-6400-7535-BE98-6B3D15D262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7307" y="237600"/>
            <a:ext cx="238834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9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n_Trenner mit Unterzei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70011CD5-50E8-5650-8215-B2341D8DF2ED}"/>
              </a:ext>
            </a:extLst>
          </p:cNvPr>
          <p:cNvSpPr/>
          <p:nvPr userDrawn="1"/>
        </p:nvSpPr>
        <p:spPr>
          <a:xfrm>
            <a:off x="-2" y="3265200"/>
            <a:ext cx="7188591" cy="2796080"/>
          </a:xfrm>
          <a:prstGeom prst="rect">
            <a:avLst/>
          </a:prstGeom>
          <a:solidFill>
            <a:srgbClr val="214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69824E-EAD5-361C-4215-DE1E9A110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041" y="3564000"/>
            <a:ext cx="6702503" cy="1044000"/>
          </a:xfrm>
        </p:spPr>
        <p:txBody>
          <a:bodyPr lIns="46800" anchor="ctr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C600F2-000A-232F-A28B-5E59ADB8A454}"/>
              </a:ext>
            </a:extLst>
          </p:cNvPr>
          <p:cNvSpPr txBox="1"/>
          <p:nvPr userDrawn="1"/>
        </p:nvSpPr>
        <p:spPr>
          <a:xfrm>
            <a:off x="10016359" y="1156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D69A571-9440-480F-4170-E9C643E5E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041" y="4674102"/>
            <a:ext cx="6702503" cy="1146268"/>
          </a:xfrm>
        </p:spPr>
        <p:txBody>
          <a:bodyPr lIns="46800" tIns="46800">
            <a:norm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76BBCB-9D75-3DF8-A2A9-454B4245F3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7307" y="237600"/>
            <a:ext cx="238834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51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-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9C600F2-000A-232F-A28B-5E59ADB8A454}"/>
              </a:ext>
            </a:extLst>
          </p:cNvPr>
          <p:cNvSpPr txBox="1"/>
          <p:nvPr userDrawn="1"/>
        </p:nvSpPr>
        <p:spPr>
          <a:xfrm>
            <a:off x="10016359" y="1156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26ED13F-2596-73ED-EB17-264842FCACFC}"/>
              </a:ext>
            </a:extLst>
          </p:cNvPr>
          <p:cNvSpPr/>
          <p:nvPr userDrawn="1"/>
        </p:nvSpPr>
        <p:spPr>
          <a:xfrm>
            <a:off x="4596384" y="1828800"/>
            <a:ext cx="7595616" cy="4194048"/>
          </a:xfrm>
          <a:prstGeom prst="rect">
            <a:avLst/>
          </a:prstGeom>
          <a:solidFill>
            <a:srgbClr val="214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99E389B-D11F-ECCE-5FD8-E8F3A3359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8917" y="2194789"/>
            <a:ext cx="6702503" cy="1146268"/>
          </a:xfrm>
        </p:spPr>
        <p:txBody>
          <a:bodyPr lIns="46800" anchor="b" anchorCtr="0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49ED29A-820D-4DA4-E7C5-371052553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8917" y="3383049"/>
            <a:ext cx="6702503" cy="1531403"/>
          </a:xfrm>
        </p:spPr>
        <p:txBody>
          <a:bodyPr lIns="46800" tIns="4680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8481CAB-CEB9-6FCF-C00F-6DA6FCAD79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21144" y="5018400"/>
            <a:ext cx="2388340" cy="90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7C8C5F3-FCC7-9443-67F7-97CF31EA39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68000" y="5184000"/>
            <a:ext cx="2662720" cy="5652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6018385-685C-B0D2-D27B-93D7241CE7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7600" y="0"/>
            <a:ext cx="3638215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5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0231D08-31F5-0366-B169-86D935676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320675"/>
            <a:ext cx="8990969" cy="996681"/>
          </a:xfrm>
          <a:prstGeom prst="rect">
            <a:avLst/>
          </a:prstGeom>
        </p:spPr>
        <p:txBody>
          <a:bodyPr vert="horz" lIns="90000" tIns="45720" rIns="50400" bIns="45720" rtlCol="0" anchor="ctr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45DEF6-1EDF-CFA1-1CE5-AB36772A3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000" y="1530000"/>
            <a:ext cx="10515600" cy="4780800"/>
          </a:xfrm>
          <a:prstGeom prst="rect">
            <a:avLst/>
          </a:prstGeom>
        </p:spPr>
        <p:txBody>
          <a:bodyPr vert="horz" lIns="90000" tIns="0" rIns="9000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744813-75B6-473D-A529-BF56636FF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432" y="6541200"/>
            <a:ext cx="925460" cy="124534"/>
          </a:xfrm>
          <a:prstGeom prst="rect">
            <a:avLst/>
          </a:prstGeom>
        </p:spPr>
        <p:txBody>
          <a:bodyPr vert="horz" lIns="0" tIns="0" rIns="91440" bIns="45720" rtlCol="0" anchor="t" anchorCtr="0"/>
          <a:lstStyle>
            <a:lvl1pPr algn="l">
              <a:defRPr sz="900">
                <a:solidFill>
                  <a:srgbClr val="B7C7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E50FE7-361B-1A4C-BC6A-23F922951BD8}" type="datetime1">
              <a:rPr lang="de-DE" smtClean="0"/>
              <a:t>04.06.2026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941874-4A78-D298-4C53-6513E218D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40001" y="6541200"/>
            <a:ext cx="4320000" cy="124534"/>
          </a:xfrm>
          <a:prstGeom prst="rect">
            <a:avLst/>
          </a:prstGeom>
        </p:spPr>
        <p:txBody>
          <a:bodyPr vert="horz" lIns="91440" tIns="0" rIns="0" bIns="45720" rtlCol="0" anchor="t" anchorCtr="0"/>
          <a:lstStyle>
            <a:lvl1pPr algn="r">
              <a:defRPr sz="900">
                <a:solidFill>
                  <a:srgbClr val="B7C7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Europäischer Landwirtschaftsfonds für die Entwicklung des ländlichen Raums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485505-A575-5D76-4CB3-1D3268495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1999" y="6541200"/>
            <a:ext cx="462433" cy="124534"/>
          </a:xfrm>
          <a:prstGeom prst="rect">
            <a:avLst/>
          </a:prstGeom>
        </p:spPr>
        <p:txBody>
          <a:bodyPr vert="horz" lIns="0" tIns="0" rIns="91440" bIns="45720" rtlCol="0" anchor="t" anchorCtr="0"/>
          <a:lstStyle>
            <a:lvl1pPr algn="l">
              <a:defRPr sz="900">
                <a:solidFill>
                  <a:srgbClr val="B7C7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C96C7B-703E-D34E-B6BA-F932FC4EF7C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960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21415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tabLst/>
        <a:defRPr sz="1800" kern="1200">
          <a:solidFill>
            <a:srgbClr val="21415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2563" algn="l" defTabSz="9144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tabLst/>
        <a:defRPr sz="1800" kern="1200">
          <a:solidFill>
            <a:srgbClr val="21415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38163" indent="-177800" algn="l" defTabSz="9144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tabLst/>
        <a:defRPr sz="1800" kern="1200">
          <a:solidFill>
            <a:srgbClr val="21415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14375" indent="-176213" algn="l" defTabSz="9144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tabLst/>
        <a:defRPr sz="1800" kern="1200">
          <a:solidFill>
            <a:srgbClr val="21415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92175" indent="-177800" algn="l" defTabSz="914400" rtl="0" eaLnBrk="1" latinLnBrk="0" hangingPunct="1">
        <a:lnSpc>
          <a:spcPct val="10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tabLst/>
        <a:defRPr sz="1800" kern="1200">
          <a:solidFill>
            <a:srgbClr val="21415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hyperlink" Target="https://eler.brandenburg.de/eler/de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C2FFA93-B6A1-EF27-3379-3818E8032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8917" y="2915999"/>
            <a:ext cx="6702503" cy="1440000"/>
          </a:xfrm>
        </p:spPr>
        <p:txBody>
          <a:bodyPr>
            <a:normAutofit/>
          </a:bodyPr>
          <a:lstStyle/>
          <a:p>
            <a:r>
              <a:rPr lang="de-DE" dirty="0"/>
              <a:t>ELER-Informationsveranstaltung 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A8BDE8CD-BB92-56A6-56DB-C6ED5C2FB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9513" y="4356100"/>
            <a:ext cx="6702425" cy="370422"/>
          </a:xfrm>
        </p:spPr>
        <p:txBody>
          <a:bodyPr>
            <a:spAutoFit/>
          </a:bodyPr>
          <a:lstStyle/>
          <a:p>
            <a:r>
              <a:rPr lang="de-DE" dirty="0"/>
              <a:t>am 04. Juni 2026 (Videokonferenz)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0D308BE-38A9-FCD9-CB9F-63D735D4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400" y="514800"/>
            <a:ext cx="1427279" cy="4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66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67DAA-492A-9BFE-7AD5-6356F5F65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BCF02-E921-8C8F-4ADE-92FF03C6E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2.5 PAK-Erlass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ABB192-FE64-8C4E-0D80-57D8D2019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Europäischer Landwirtschaftsfonds für die Entwicklung des ländlichen Raums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A34A18-54C1-A96F-D7F0-06D34462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C7B-703E-D34E-B6BA-F932FC4EF7C2}" type="slidenum">
              <a:rPr lang="de-DE" smtClean="0"/>
              <a:t>10</a:t>
            </a:fld>
            <a:endParaRPr lang="de-DE" dirty="0"/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B8E11281-E303-5153-4BA5-9DB57C4CE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241242"/>
            <a:ext cx="11266611" cy="4781085"/>
          </a:xfrm>
        </p:spPr>
        <p:txBody>
          <a:bodyPr>
            <a:normAutofit/>
          </a:bodyPr>
          <a:lstStyle/>
          <a:p>
            <a:pPr lvl="1" algn="ctr"/>
            <a:endParaRPr lang="de-DE" b="1" dirty="0"/>
          </a:p>
          <a:p>
            <a:pPr lvl="1" algn="ctr"/>
            <a:r>
              <a:rPr lang="de-DE" sz="2000" b="1" dirty="0"/>
              <a:t>grundlegende Änderung in Ziffer IV.2.5 Satz 2</a:t>
            </a:r>
            <a:r>
              <a:rPr lang="de-DE" b="1" dirty="0"/>
              <a:t>:</a:t>
            </a:r>
          </a:p>
          <a:p>
            <a:pPr lvl="1"/>
            <a:endParaRPr lang="de-DE" b="1" dirty="0"/>
          </a:p>
          <a:p>
            <a:pPr lvl="1"/>
            <a:r>
              <a:rPr lang="de-DE" i="1" dirty="0"/>
              <a:t>Im begründeten Ausnahmefall kann das Budget der jeweiligen Auswahlrunde auf Antrag des zuständigen Fachbereiches bei der Verwaltungsbehörde nach erfolgter Veröffentlichung aufgestockt werden</a:t>
            </a:r>
            <a:r>
              <a:rPr lang="de-DE" b="1" i="1" strike="sngStrike" dirty="0">
                <a:solidFill>
                  <a:schemeClr val="tx1"/>
                </a:solidFill>
              </a:rPr>
              <a:t>, wenn eine Katastrophensituation (z.B. in Form von widrigen Witterungsverhältnissen) vorliegt</a:t>
            </a:r>
            <a:r>
              <a:rPr lang="de-DE" b="1" dirty="0">
                <a:solidFill>
                  <a:schemeClr val="tx1"/>
                </a:solidFill>
              </a:rPr>
              <a:t>.</a:t>
            </a:r>
          </a:p>
          <a:p>
            <a:pPr lvl="2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538162" lvl="3" indent="0" algn="just">
              <a:buNone/>
            </a:pP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1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5F658-E012-667D-BE85-32F2820FA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2DC22D8-9F3C-DFD9-757C-E56C1F4FA1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043" y="3562766"/>
            <a:ext cx="6702503" cy="1044000"/>
          </a:xfrm>
        </p:spPr>
        <p:txBody>
          <a:bodyPr>
            <a:normAutofit/>
          </a:bodyPr>
          <a:lstStyle/>
          <a:p>
            <a:r>
              <a:rPr lang="de-DE" dirty="0"/>
              <a:t>TOP 3 – Förderperiode ab 2028</a:t>
            </a:r>
          </a:p>
        </p:txBody>
      </p:sp>
    </p:spTree>
    <p:extLst>
      <p:ext uri="{BB962C8B-B14F-4D97-AF65-F5344CB8AC3E}">
        <p14:creationId xmlns:p14="http://schemas.microsoft.com/office/powerpoint/2010/main" val="4260023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E5DF0-D9F5-1A3B-CAA4-D6F53DD6A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1E151-0F1D-B2C3-7ABC-AF1DB77BF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3 – Informationsveranstaltung </a:t>
            </a:r>
            <a:br>
              <a:rPr lang="de-DE" dirty="0"/>
            </a:br>
            <a:r>
              <a:rPr lang="de-DE" dirty="0"/>
              <a:t>FP ab 2028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016A270-CD19-908B-3C39-68EE63A7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Europäischer Landwirtschaftsfonds für die Entwicklung des ländlichen Raums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D1B50A7-F838-DDDB-FD86-A1082EB7E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C7B-703E-D34E-B6BA-F932FC4EF7C2}" type="slidenum">
              <a:rPr lang="de-DE" smtClean="0"/>
              <a:t>12</a:t>
            </a:fld>
            <a:endParaRPr lang="de-DE" dirty="0"/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0FC47E26-018F-545C-CFDC-A63BFEC1C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241242"/>
            <a:ext cx="11266611" cy="4781085"/>
          </a:xfrm>
        </p:spPr>
        <p:txBody>
          <a:bodyPr>
            <a:normAutofit/>
          </a:bodyPr>
          <a:lstStyle/>
          <a:p>
            <a:pPr marL="520700" lvl="1" indent="-342900">
              <a:buFont typeface="Wingdings" panose="05000000000000000000" pitchFamily="2" charset="2"/>
              <a:buChar char="à"/>
            </a:pPr>
            <a:r>
              <a:rPr lang="de-DE" sz="2000" b="1" dirty="0">
                <a:sym typeface="Wingdings" panose="05000000000000000000" pitchFamily="2" charset="2"/>
              </a:rPr>
              <a:t>Informationsveranstaltung </a:t>
            </a:r>
          </a:p>
          <a:p>
            <a:pPr lvl="1"/>
            <a:r>
              <a:rPr lang="de-DE" sz="2000" b="1" dirty="0">
                <a:sym typeface="Wingdings" panose="05000000000000000000" pitchFamily="2" charset="2"/>
              </a:rPr>
              <a:t>zur </a:t>
            </a:r>
            <a:r>
              <a:rPr lang="de-DE" sz="2000" b="1" dirty="0"/>
              <a:t>Förderperiode 2028 bis 2034</a:t>
            </a:r>
          </a:p>
          <a:p>
            <a:pPr marL="4635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e-DE" sz="1700" dirty="0"/>
              <a:t>Einladungsschreiben wurde am 03.06.2026 versandt </a:t>
            </a:r>
            <a:br>
              <a:rPr lang="de-DE" sz="1700" dirty="0"/>
            </a:br>
            <a:r>
              <a:rPr lang="de-DE" sz="1700" dirty="0"/>
              <a:t>und wird auf der ELER-website eingestellt  </a:t>
            </a:r>
          </a:p>
          <a:p>
            <a:pPr lvl="1"/>
            <a:r>
              <a:rPr lang="de-DE" dirty="0">
                <a:hlinkClick r:id="rId2"/>
              </a:rPr>
              <a:t>https://eler.brandenburg.de/eler/de/</a:t>
            </a:r>
            <a:r>
              <a:rPr lang="de-DE" dirty="0"/>
              <a:t> </a:t>
            </a:r>
          </a:p>
          <a:p>
            <a:pPr lvl="2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538162" lvl="3" indent="0" algn="just">
              <a:buNone/>
            </a:pPr>
            <a:endParaRPr lang="de-DE" dirty="0">
              <a:solidFill>
                <a:srgbClr val="FF0000"/>
              </a:solidFill>
            </a:endParaRP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E8B1519A-861A-245E-0D2E-DE26FF84C9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0520625"/>
              </p:ext>
            </p:extLst>
          </p:nvPr>
        </p:nvGraphicFramePr>
        <p:xfrm>
          <a:off x="7508443" y="922715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128" imgH="8019931" progId="AcroExch.Document.2020">
                  <p:embed/>
                </p:oleObj>
              </mc:Choice>
              <mc:Fallback>
                <p:oleObj name="Acrobat Document" r:id="rId3" imgW="5667128" imgH="8019931" progId="AcroExch.Document.2020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E8B1519A-861A-245E-0D2E-DE26FF84C9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08443" y="922715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6229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6ED2274-55E2-1F91-F9D0-5A3EB7FEC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8917" y="2194789"/>
            <a:ext cx="6702503" cy="1146268"/>
          </a:xfrm>
        </p:spPr>
        <p:txBody>
          <a:bodyPr>
            <a:normAutofit/>
          </a:bodyPr>
          <a:lstStyle/>
          <a:p>
            <a:r>
              <a:rPr lang="de-DE" dirty="0"/>
              <a:t>Vielen Dank für</a:t>
            </a:r>
            <a:br>
              <a:rPr lang="de-DE" dirty="0"/>
            </a:br>
            <a:r>
              <a:rPr lang="de-DE" dirty="0"/>
              <a:t>Ihre Aufmerksamkeit! 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A93C7A82-CCFB-4433-E994-4CF25B126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8917" y="3383049"/>
            <a:ext cx="6702503" cy="1531403"/>
          </a:xfrm>
        </p:spPr>
        <p:txBody>
          <a:bodyPr>
            <a:normAutofit/>
          </a:bodyPr>
          <a:lstStyle/>
          <a:p>
            <a:r>
              <a:rPr lang="de-DE" dirty="0"/>
              <a:t>regionale ELER-Verwaltungsbehörde Brandenburg und Berlin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EEF954D-C4F2-6480-01BC-EB3E0432F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400" y="514800"/>
            <a:ext cx="1427279" cy="4752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8B8420F-6690-0F29-4676-9F5BB82D59DD}"/>
              </a:ext>
            </a:extLst>
          </p:cNvPr>
          <p:cNvSpPr txBox="1"/>
          <p:nvPr/>
        </p:nvSpPr>
        <p:spPr>
          <a:xfrm>
            <a:off x="6996701" y="59692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34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A6F40-BDE8-848D-9FF0-D32242446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AE57E51-28A5-93DD-EFD7-092D31F99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043" y="3562766"/>
            <a:ext cx="6702503" cy="1044000"/>
          </a:xfrm>
        </p:spPr>
        <p:txBody>
          <a:bodyPr>
            <a:normAutofit/>
          </a:bodyPr>
          <a:lstStyle/>
          <a:p>
            <a:r>
              <a:rPr lang="de-DE" dirty="0"/>
              <a:t>TOP 1 - ELER-Förderperiode </a:t>
            </a:r>
            <a:br>
              <a:rPr lang="de-DE" dirty="0"/>
            </a:br>
            <a:r>
              <a:rPr lang="de-DE" dirty="0"/>
              <a:t>2014 bis 2022</a:t>
            </a:r>
          </a:p>
        </p:txBody>
      </p:sp>
    </p:spTree>
    <p:extLst>
      <p:ext uri="{BB962C8B-B14F-4D97-AF65-F5344CB8AC3E}">
        <p14:creationId xmlns:p14="http://schemas.microsoft.com/office/powerpoint/2010/main" val="2250065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8F7D3-8A9D-2D90-095F-3845E2A97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D601D-7665-D3B5-644A-57F8D2AE2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1.1 Jahresdurchführungsbericht 2025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116D5D-6C5E-AA90-5573-49E25393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Europäischer Landwirtschaftsfonds für die Entwicklung des ländlichen Raums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CF3F1D-74D0-BFD8-6BCC-36EB9D68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6C7B-703E-D34E-B6BA-F932FC4EF7C2}" type="slidenum">
              <a:rPr lang="de-DE" smtClean="0"/>
              <a:t>3</a:t>
            </a:fld>
            <a:endParaRPr lang="de-DE" dirty="0"/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EC3250E3-599D-EC37-921C-8466FF5BB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241242"/>
            <a:ext cx="11266611" cy="4781085"/>
          </a:xfrm>
        </p:spPr>
        <p:txBody>
          <a:bodyPr>
            <a:normAutofit lnSpcReduction="10000"/>
          </a:bodyPr>
          <a:lstStyle/>
          <a:p>
            <a:pPr lvl="1"/>
            <a:r>
              <a:rPr lang="de-DE" sz="2000" b="1" dirty="0"/>
              <a:t>Zeitplanung: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b="1" dirty="0"/>
              <a:t> jetziger Stand:</a:t>
            </a:r>
          </a:p>
          <a:p>
            <a:pPr marL="463550" lvl="1" indent="-285750" algn="just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tx1"/>
                </a:solidFill>
              </a:rPr>
              <a:t>nach mehrfachen Abfragerunden und Abstimmungen (Fachreferate, Evaluatorin) → Erstellung qualifizierter Entwurfsfassung und Übersendung an EU-KS zur Weiterleitung an gBGA am 01.06.2026</a:t>
            </a:r>
          </a:p>
          <a:p>
            <a:pPr lvl="1" algn="just"/>
            <a:endParaRPr lang="de-DE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b="1" dirty="0">
                <a:cs typeface="Arial" panose="020B0604020202020204" pitchFamily="34" charset="0"/>
              </a:rPr>
              <a:t>Weiteres Vorgehen:</a:t>
            </a:r>
          </a:p>
          <a:p>
            <a:pPr marL="820738" lvl="2" indent="-285750">
              <a:buFont typeface="Wingdings" panose="05000000000000000000" pitchFamily="2" charset="2"/>
              <a:buChar char="§"/>
            </a:pPr>
            <a:r>
              <a:rPr lang="de-DE" dirty="0"/>
              <a:t>Hausleitungsvorlage </a:t>
            </a:r>
            <a:r>
              <a:rPr lang="de-DE" dirty="0">
                <a:solidFill>
                  <a:schemeClr val="tx1"/>
                </a:solidFill>
              </a:rPr>
              <a:t>→ qualifiziert Entwurfsfassung und weiteres Vorgehen z.K.</a:t>
            </a:r>
            <a:endParaRPr lang="de-DE" dirty="0"/>
          </a:p>
          <a:p>
            <a:pPr marL="820738" lvl="2" indent="-285750">
              <a:buFont typeface="Wingdings" panose="05000000000000000000" pitchFamily="2" charset="2"/>
              <a:buChar char="§"/>
            </a:pPr>
            <a:r>
              <a:rPr lang="de-DE" dirty="0"/>
              <a:t>Beschlussfassung des gBGA zur Genehmigung am 16.06.2026</a:t>
            </a:r>
            <a:endParaRPr lang="de-DE" dirty="0">
              <a:cs typeface="Arial" panose="020B0604020202020204" pitchFamily="34" charset="0"/>
            </a:endParaRPr>
          </a:p>
          <a:p>
            <a:pPr marL="820738" lvl="2" indent="-285750">
              <a:buFont typeface="Wingdings" panose="05000000000000000000" pitchFamily="2" charset="2"/>
              <a:buChar char="§"/>
            </a:pPr>
            <a:r>
              <a:rPr lang="de-DE" dirty="0"/>
              <a:t>weitere Abstimmung zur Klärung von Detailfragen mit einzelnen Fachreferaten </a:t>
            </a:r>
          </a:p>
          <a:p>
            <a:pPr marL="820738" lvl="2" indent="-285750">
              <a:buFont typeface="Wingdings" panose="05000000000000000000" pitchFamily="2" charset="2"/>
              <a:buChar char="§"/>
            </a:pPr>
            <a:r>
              <a:rPr lang="de-DE" dirty="0"/>
              <a:t>Erstellung von Bürgerinformation</a:t>
            </a:r>
          </a:p>
          <a:p>
            <a:pPr marL="820738" lvl="2" indent="-285750">
              <a:buFont typeface="Wingdings" panose="05000000000000000000" pitchFamily="2" charset="2"/>
              <a:buChar char="§"/>
            </a:pPr>
            <a:r>
              <a:rPr lang="de-DE" dirty="0"/>
              <a:t>Einstellung in SFC bis 30.06.2026</a:t>
            </a:r>
          </a:p>
          <a:p>
            <a:pPr marL="820738" lvl="2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marL="538162" lvl="3" indent="0" algn="just">
              <a:buNone/>
            </a:pP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75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E37C0DE-BD79-19C1-7342-3030C0D20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043" y="3562766"/>
            <a:ext cx="6702503" cy="1044000"/>
          </a:xfrm>
        </p:spPr>
        <p:txBody>
          <a:bodyPr>
            <a:normAutofit/>
          </a:bodyPr>
          <a:lstStyle/>
          <a:p>
            <a:r>
              <a:rPr lang="de-DE" dirty="0"/>
              <a:t>TOP 2 - ELER-Förderperiode </a:t>
            </a:r>
            <a:br>
              <a:rPr lang="de-DE" dirty="0"/>
            </a:br>
            <a:r>
              <a:rPr lang="de-DE" dirty="0"/>
              <a:t>2023 bis 2027</a:t>
            </a:r>
          </a:p>
        </p:txBody>
      </p:sp>
    </p:spTree>
    <p:extLst>
      <p:ext uri="{BB962C8B-B14F-4D97-AF65-F5344CB8AC3E}">
        <p14:creationId xmlns:p14="http://schemas.microsoft.com/office/powerpoint/2010/main" val="2762862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13B039B-5C9C-8340-AAD7-7D690E68B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320675"/>
            <a:ext cx="9534063" cy="996681"/>
          </a:xfrm>
        </p:spPr>
        <p:txBody>
          <a:bodyPr>
            <a:normAutofit/>
          </a:bodyPr>
          <a:lstStyle/>
          <a:p>
            <a:r>
              <a:rPr lang="de-DE" dirty="0"/>
              <a:t>TOP 2.1 - Stand der finanziellen Umsetzung </a:t>
            </a:r>
            <a:br>
              <a:rPr lang="de-DE" dirty="0"/>
            </a:br>
            <a:r>
              <a:rPr lang="de-DE" dirty="0"/>
              <a:t>für die FP 2023-2027 per </a:t>
            </a:r>
            <a:r>
              <a:rPr lang="de-DE" dirty="0">
                <a:solidFill>
                  <a:schemeClr val="tx1"/>
                </a:solidFill>
              </a:rPr>
              <a:t>31.05.2026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3849BA8-B9CF-E17E-6646-C55F549AF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631" y="1563200"/>
            <a:ext cx="11010370" cy="4878755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tx1"/>
                </a:solidFill>
              </a:rPr>
              <a:t>Auszahlungen</a:t>
            </a:r>
            <a:r>
              <a:rPr lang="de-DE" dirty="0">
                <a:solidFill>
                  <a:schemeClr val="tx1"/>
                </a:solidFill>
              </a:rPr>
              <a:t>:	</a:t>
            </a:r>
          </a:p>
          <a:p>
            <a:pPr marL="463550" lvl="1" indent="-285750" algn="just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tx1"/>
                </a:solidFill>
              </a:rPr>
              <a:t>Vom Planansatz i. H. v. </a:t>
            </a:r>
            <a:r>
              <a:rPr lang="de-DE" sz="2000" dirty="0">
                <a:solidFill>
                  <a:schemeClr val="tx1"/>
                </a:solidFill>
              </a:rPr>
              <a:t>715</a:t>
            </a:r>
            <a:r>
              <a:rPr lang="de-DE" dirty="0">
                <a:solidFill>
                  <a:schemeClr val="tx1"/>
                </a:solidFill>
              </a:rPr>
              <a:t> Mio. Euro ELER Mittel (BB/BE) sind zum Stand 31.05.2026 knapp </a:t>
            </a:r>
            <a:r>
              <a:rPr lang="de-DE" sz="2000" dirty="0">
                <a:solidFill>
                  <a:schemeClr val="tx1"/>
                </a:solidFill>
              </a:rPr>
              <a:t>78,2 </a:t>
            </a:r>
            <a:r>
              <a:rPr lang="de-DE" dirty="0">
                <a:solidFill>
                  <a:schemeClr val="tx1"/>
                </a:solidFill>
              </a:rPr>
              <a:t>Mio. Euro ELER Mittel (11 %) ausgezahlt.</a:t>
            </a:r>
          </a:p>
          <a:p>
            <a:pPr marL="463550" lvl="1" indent="-285750" algn="just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tx1"/>
                </a:solidFill>
              </a:rPr>
              <a:t>Zahlungen liegen in fast allen Förderbereichen vor (mit Ausnahme HWS, Forst, NATURA 2000, AGZ)</a:t>
            </a:r>
          </a:p>
          <a:p>
            <a:pPr lvl="1" algn="just"/>
            <a:endParaRPr lang="de-DE" dirty="0">
              <a:solidFill>
                <a:schemeClr val="tx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chemeClr val="tx1"/>
                </a:solidFill>
              </a:rPr>
              <a:t>Bewilligungen</a:t>
            </a:r>
            <a:r>
              <a:rPr lang="de-DE" dirty="0">
                <a:solidFill>
                  <a:schemeClr val="tx1"/>
                </a:solidFill>
              </a:rPr>
              <a:t>: </a:t>
            </a:r>
          </a:p>
          <a:p>
            <a:pPr marL="463550" lvl="1" indent="-285750" algn="just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tx1"/>
                </a:solidFill>
              </a:rPr>
              <a:t>bewilligt wurden zum Stand 31.05.2026 knapp </a:t>
            </a:r>
            <a:r>
              <a:rPr lang="de-DE" sz="2000" dirty="0">
                <a:solidFill>
                  <a:schemeClr val="tx1"/>
                </a:solidFill>
              </a:rPr>
              <a:t>420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dirty="0">
                <a:solidFill>
                  <a:schemeClr val="tx1"/>
                </a:solidFill>
              </a:rPr>
              <a:t>Mio. Euro (59 %).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Im Rahmen der GAP-Förderperiode 2023-2027 sind somit noch knapp </a:t>
            </a:r>
            <a:r>
              <a:rPr lang="de-DE" sz="2000" dirty="0">
                <a:solidFill>
                  <a:schemeClr val="tx1"/>
                </a:solidFill>
              </a:rPr>
              <a:t>297</a:t>
            </a:r>
            <a:r>
              <a:rPr lang="de-DE" dirty="0">
                <a:solidFill>
                  <a:schemeClr val="tx1"/>
                </a:solidFill>
              </a:rPr>
              <a:t> Mio. Euro ELER Mittel ungebunden. Auszuzahlen sind noch rund</a:t>
            </a:r>
            <a:r>
              <a:rPr lang="de-DE" sz="2000" dirty="0">
                <a:solidFill>
                  <a:schemeClr val="tx1"/>
                </a:solidFill>
              </a:rPr>
              <a:t> 640</a:t>
            </a:r>
            <a:r>
              <a:rPr lang="de-DE" dirty="0">
                <a:solidFill>
                  <a:schemeClr val="tx1"/>
                </a:solidFill>
              </a:rPr>
              <a:t> Mio. Euro Mio. Euro ELER Mittel.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CDC6874-CDDB-0ABE-0C0C-FDBB7A38D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40001" y="6541200"/>
            <a:ext cx="4320000" cy="124534"/>
          </a:xfrm>
        </p:spPr>
        <p:txBody>
          <a:bodyPr/>
          <a:lstStyle/>
          <a:p>
            <a:r>
              <a:rPr lang="de-DE" dirty="0"/>
              <a:t>Europäischer Landwirtschaftsfonds für die Entwicklung des ländlichen Raums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E311192-AAA7-BC65-76B5-4821C7C7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999" y="6541200"/>
            <a:ext cx="462433" cy="124534"/>
          </a:xfrm>
        </p:spPr>
        <p:txBody>
          <a:bodyPr/>
          <a:lstStyle/>
          <a:p>
            <a:fld id="{1AC96C7B-703E-D34E-B6BA-F932FC4EF7C2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5897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13B039B-5C9C-8340-AAD7-7D690E68B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320675"/>
            <a:ext cx="9534063" cy="996681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TOP 2.2 - Stand der Erarbeitung der ELER-Fördervorschriften für die FP 2023-2027 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CDC6874-CDDB-0ABE-0C0C-FDBB7A38D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40001" y="6541200"/>
            <a:ext cx="4320000" cy="124534"/>
          </a:xfrm>
        </p:spPr>
        <p:txBody>
          <a:bodyPr/>
          <a:lstStyle/>
          <a:p>
            <a:r>
              <a:rPr lang="de-DE" dirty="0"/>
              <a:t>Europäischer Landwirtschaftsfonds für die Entwicklung des ländlichen Raums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E311192-AAA7-BC65-76B5-4821C7C75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999" y="6541200"/>
            <a:ext cx="462433" cy="124534"/>
          </a:xfrm>
        </p:spPr>
        <p:txBody>
          <a:bodyPr/>
          <a:lstStyle/>
          <a:p>
            <a:fld id="{1AC96C7B-703E-D34E-B6BA-F932FC4EF7C2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4B6529F-6B52-557B-B7ED-6F4F9CD8A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708" y="5903569"/>
            <a:ext cx="4324703" cy="520700"/>
          </a:xfrm>
          <a:prstGeom prst="rect">
            <a:avLst/>
          </a:prstGeom>
        </p:spPr>
      </p:pic>
      <p:pic>
        <p:nvPicPr>
          <p:cNvPr id="282" name="Grafik 281">
            <a:extLst>
              <a:ext uri="{FF2B5EF4-FFF2-40B4-BE49-F238E27FC236}">
                <a16:creationId xmlns:a16="http://schemas.microsoft.com/office/drawing/2014/main" id="{AFE0BD54-151D-DFFA-56C5-29AD20E72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31" y="1205128"/>
            <a:ext cx="4742861" cy="559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51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56DC1-5137-542C-76A8-9E167DFDC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D064C5F-1739-BE5C-4CCE-EAC0A4928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320675"/>
            <a:ext cx="9381663" cy="996681"/>
          </a:xfrm>
        </p:spPr>
        <p:txBody>
          <a:bodyPr>
            <a:normAutofit/>
          </a:bodyPr>
          <a:lstStyle/>
          <a:p>
            <a:r>
              <a:rPr lang="de-DE" sz="3000" dirty="0"/>
              <a:t>TOP 2.3 – 5. GAP-SP Änderungsantrag 2026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D80F2D8-0202-C38F-1ECA-44294A651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40001" y="6541677"/>
            <a:ext cx="4320000" cy="124534"/>
          </a:xfrm>
        </p:spPr>
        <p:txBody>
          <a:bodyPr/>
          <a:lstStyle/>
          <a:p>
            <a:r>
              <a:rPr lang="de-DE" dirty="0"/>
              <a:t>Europäischer Landwirtschaftsfonds für die Entwicklung des ländlichen Raums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D1B7207-D96B-FD5E-F8F4-A6FBE685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999" y="6541677"/>
            <a:ext cx="462433" cy="124534"/>
          </a:xfrm>
        </p:spPr>
        <p:txBody>
          <a:bodyPr/>
          <a:lstStyle/>
          <a:p>
            <a:fld id="{1AC96C7B-703E-D34E-B6BA-F932FC4EF7C2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E57C910-232E-8F86-1A74-1A4FB4D4BE1D}"/>
              </a:ext>
            </a:extLst>
          </p:cNvPr>
          <p:cNvSpPr/>
          <p:nvPr/>
        </p:nvSpPr>
        <p:spPr>
          <a:xfrm>
            <a:off x="663215" y="4852219"/>
            <a:ext cx="47294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6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A7DDB95-86E5-FD12-5117-5EEBBEF3F651}"/>
              </a:ext>
            </a:extLst>
          </p:cNvPr>
          <p:cNvSpPr txBox="1"/>
          <p:nvPr/>
        </p:nvSpPr>
        <p:spPr>
          <a:xfrm>
            <a:off x="396000" y="1317356"/>
            <a:ext cx="7294338" cy="451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214152"/>
                </a:solidFill>
                <a:ea typeface="Aptos"/>
                <a:cs typeface="Times New Roman" panose="02020603050405020304" pitchFamily="18" charset="0"/>
              </a:rPr>
              <a:t>5. GAP-SP Änderungsantrag</a:t>
            </a: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r>
              <a:rPr lang="de-DE" dirty="0">
                <a:solidFill>
                  <a:srgbClr val="214152"/>
                </a:solidFill>
                <a:cs typeface="Times New Roman" panose="02020603050405020304" pitchFamily="18" charset="0"/>
              </a:rPr>
              <a:t>Notifizierung (nicht strategische Änderung): Nationale Umsetzung des GAP-Vereinfachungspakets der EU (Omnibus III – zum 01.01.2026 in Kraft getreten)</a:t>
            </a: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endParaRPr lang="de-DE" dirty="0">
              <a:solidFill>
                <a:srgbClr val="214152"/>
              </a:solidFill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r>
              <a:rPr lang="de-DE" dirty="0">
                <a:solidFill>
                  <a:srgbClr val="214152"/>
                </a:solidFill>
                <a:ea typeface="Aptos"/>
                <a:cs typeface="Times New Roman" panose="02020603050405020304" pitchFamily="18" charset="0"/>
              </a:rPr>
              <a:t>Am 06.03.2026 Abfrage des BMELH zu einer </a:t>
            </a:r>
            <a:r>
              <a:rPr lang="de-DE" u="sng" dirty="0">
                <a:solidFill>
                  <a:srgbClr val="214152"/>
                </a:solidFill>
                <a:ea typeface="Aptos"/>
                <a:cs typeface="Times New Roman" panose="02020603050405020304" pitchFamily="18" charset="0"/>
              </a:rPr>
              <a:t>strategischen Änderung</a:t>
            </a:r>
            <a:r>
              <a:rPr lang="de-DE" dirty="0">
                <a:solidFill>
                  <a:srgbClr val="214152"/>
                </a:solidFill>
                <a:ea typeface="Aptos"/>
                <a:cs typeface="Times New Roman" panose="02020603050405020304" pitchFamily="18" charset="0"/>
              </a:rPr>
              <a:t> zur Umsetzung des anstehenden EU-Weinpakets gestartet (BB/BE nicht betroffen, da Sektorprogramm Wein nicht angewählt)</a:t>
            </a:r>
          </a:p>
          <a:p>
            <a:pPr lvl="0">
              <a:lnSpc>
                <a:spcPct val="107000"/>
              </a:lnSpc>
            </a:pPr>
            <a:endParaRPr lang="de-DE" dirty="0">
              <a:solidFill>
                <a:srgbClr val="214152"/>
              </a:solidFill>
              <a:ea typeface="Aptos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r>
              <a:rPr lang="de-DE" dirty="0">
                <a:solidFill>
                  <a:srgbClr val="214152"/>
                </a:solidFill>
                <a:ea typeface="Aptos"/>
                <a:cs typeface="Times New Roman" panose="02020603050405020304" pitchFamily="18" charset="0"/>
              </a:rPr>
              <a:t>Stellungnahme des BGA-NSP zum 5. GAP-SP Änderungsantrag (Notifizierung und strategische Änderung) am 25.03.2026 erfolgt</a:t>
            </a: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endParaRPr lang="de-DE" dirty="0">
              <a:solidFill>
                <a:srgbClr val="214152"/>
              </a:solidFill>
              <a:ea typeface="Aptos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r>
              <a:rPr lang="de-DE" dirty="0">
                <a:solidFill>
                  <a:srgbClr val="214152"/>
                </a:solidFill>
                <a:ea typeface="Aptos"/>
                <a:cs typeface="Times New Roman" panose="02020603050405020304" pitchFamily="18" charset="0"/>
              </a:rPr>
              <a:t>Einreichung bei der KOM zu Anfang Juni geplant</a:t>
            </a: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endParaRPr lang="de-DE" dirty="0">
              <a:solidFill>
                <a:srgbClr val="214152"/>
              </a:solidFill>
              <a:latin typeface="+mj-lt"/>
              <a:ea typeface="Aptos"/>
              <a:cs typeface="Times New Roman" panose="02020603050405020304" pitchFamily="18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3CDD984-4513-E3A9-C555-272571DF6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42" y="1859550"/>
            <a:ext cx="3676714" cy="35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44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9A22D-693B-C714-75CB-1B6342DC0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3BB174F-9BDD-2010-BFA5-637C7E92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320675"/>
            <a:ext cx="9381663" cy="996681"/>
          </a:xfrm>
        </p:spPr>
        <p:txBody>
          <a:bodyPr>
            <a:normAutofit/>
          </a:bodyPr>
          <a:lstStyle/>
          <a:p>
            <a:r>
              <a:rPr lang="de-DE" sz="3000" dirty="0"/>
              <a:t>TOP 2.3 – 6. GAP-SP Änderungsantrag 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44759D8-3754-3461-61E1-FC441CA86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40001" y="6541677"/>
            <a:ext cx="4320000" cy="124534"/>
          </a:xfrm>
        </p:spPr>
        <p:txBody>
          <a:bodyPr/>
          <a:lstStyle/>
          <a:p>
            <a:r>
              <a:rPr lang="de-DE" dirty="0"/>
              <a:t>Europäischer Landwirtschaftsfonds für die Entwicklung des ländlichen Raums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55816B1-C4DE-C405-F730-2A93323A9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999" y="6541677"/>
            <a:ext cx="462433" cy="124534"/>
          </a:xfrm>
        </p:spPr>
        <p:txBody>
          <a:bodyPr/>
          <a:lstStyle/>
          <a:p>
            <a:fld id="{1AC96C7B-703E-D34E-B6BA-F932FC4EF7C2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0D5AB17-4E4A-A7CD-CD38-859C8A49382D}"/>
              </a:ext>
            </a:extLst>
          </p:cNvPr>
          <p:cNvSpPr/>
          <p:nvPr/>
        </p:nvSpPr>
        <p:spPr>
          <a:xfrm>
            <a:off x="663215" y="4852219"/>
            <a:ext cx="47294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6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A1B7550-5A82-85DD-5E36-E19687508ACB}"/>
              </a:ext>
            </a:extLst>
          </p:cNvPr>
          <p:cNvSpPr txBox="1"/>
          <p:nvPr/>
        </p:nvSpPr>
        <p:spPr>
          <a:xfrm>
            <a:off x="396000" y="1317356"/>
            <a:ext cx="11592800" cy="5405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214152"/>
                </a:solidFill>
                <a:effectLst/>
                <a:latin typeface="+mj-lt"/>
                <a:ea typeface="Aptos"/>
                <a:cs typeface="Times New Roman" panose="02020603050405020304" pitchFamily="18" charset="0"/>
              </a:rPr>
              <a:t>6. GAP-SP Änderungsantrag</a:t>
            </a: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r>
              <a:rPr lang="de-DE" dirty="0">
                <a:ea typeface="Aptos"/>
                <a:cs typeface="Times New Roman" panose="02020603050405020304" pitchFamily="18" charset="0"/>
              </a:rPr>
              <a:t>Regulärer, strategischer Änderungsantrag im Jahr 2026</a:t>
            </a: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endParaRPr lang="de-DE" dirty="0">
              <a:ea typeface="Aptos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ptos"/>
              <a:buChar char="-"/>
            </a:pPr>
            <a:r>
              <a:rPr lang="de-DE" dirty="0">
                <a:ea typeface="Aptos"/>
                <a:cs typeface="Times New Roman" panose="02020603050405020304" pitchFamily="18" charset="0"/>
              </a:rPr>
              <a:t>Wirksam mit Genehmigung durch KOM ab November 2026 und damit ab EU-HHJ 2027 </a:t>
            </a:r>
            <a:r>
              <a:rPr lang="de-DE" dirty="0">
                <a:cs typeface="Times New Roman" panose="02020603050405020304" pitchFamily="18" charset="0"/>
              </a:rPr>
              <a:t>(16.10.2026 bis 15.10.2027)</a:t>
            </a:r>
          </a:p>
          <a:p>
            <a:pPr marL="342900" indent="-342900">
              <a:lnSpc>
                <a:spcPct val="107000"/>
              </a:lnSpc>
              <a:buFont typeface="Aptos"/>
              <a:buChar char="-"/>
            </a:pPr>
            <a:endParaRPr lang="de-DE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ptos"/>
              <a:buChar char="-"/>
            </a:pPr>
            <a:r>
              <a:rPr lang="de-DE" dirty="0">
                <a:cs typeface="Times New Roman" panose="02020603050405020304" pitchFamily="18" charset="0"/>
              </a:rPr>
              <a:t>Bedarfsabfrage des BMLEH liegt mit Frist zum 09.06.2026 vor</a:t>
            </a:r>
          </a:p>
          <a:p>
            <a:pPr marL="342900" indent="-342900">
              <a:lnSpc>
                <a:spcPct val="107000"/>
              </a:lnSpc>
              <a:buFont typeface="Aptos"/>
              <a:buChar char="-"/>
            </a:pPr>
            <a:endParaRPr lang="de-DE" dirty="0"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r>
              <a:rPr lang="de-DE" dirty="0">
                <a:solidFill>
                  <a:srgbClr val="214152"/>
                </a:solidFill>
                <a:cs typeface="Times New Roman" panose="02020603050405020304" pitchFamily="18" charset="0"/>
              </a:rPr>
              <a:t>Abfrage intern im MLEUV zu Änderungsbedarfen bereits nach letzter AG ELER erfolgt, derzeit Aktualisierung der internen Abfrage im Rahmen der Bedarfsabfrage BMLEH bis zum 03.06.2026</a:t>
            </a: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endParaRPr lang="de-DE" dirty="0">
              <a:solidFill>
                <a:srgbClr val="214152"/>
              </a:solidFill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r>
              <a:rPr lang="de-DE" dirty="0">
                <a:solidFill>
                  <a:srgbClr val="214152"/>
                </a:solidFill>
                <a:cs typeface="Times New Roman" panose="02020603050405020304" pitchFamily="18" charset="0"/>
              </a:rPr>
              <a:t>Interne Abfrage hat fast ausschließlich finanzielle Umschichtungsbedarfe ergeben</a:t>
            </a: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endParaRPr lang="de-DE" dirty="0">
              <a:solidFill>
                <a:srgbClr val="214152"/>
              </a:solidFill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r>
              <a:rPr lang="de-DE" dirty="0">
                <a:solidFill>
                  <a:srgbClr val="214152"/>
                </a:solidFill>
                <a:cs typeface="Times New Roman" panose="02020603050405020304" pitchFamily="18" charset="0"/>
              </a:rPr>
              <a:t>Ab dem 04.06.2026 Auswertung der finalen Bedarfsmeldungen und kurzfristige Vorbereitung einer LV zur Entscheidung über Verteilung der frei werdenden Mittel aufgrund der Minderbedarfe</a:t>
            </a: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endParaRPr lang="de-DE" dirty="0">
              <a:solidFill>
                <a:srgbClr val="214152"/>
              </a:solidFill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r>
              <a:rPr lang="de-DE" dirty="0"/>
              <a:t>Zeitschiene: Beteiligung des BGA-NSP zur Sitzung in Bad Reichenhall am 08.07.2026 geplant</a:t>
            </a:r>
            <a:endParaRPr lang="de-DE" dirty="0">
              <a:solidFill>
                <a:srgbClr val="214152"/>
              </a:solidFill>
              <a:latin typeface="+mj-lt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ptos"/>
              <a:buChar char="-"/>
            </a:pPr>
            <a:endParaRPr lang="de-DE" dirty="0">
              <a:solidFill>
                <a:srgbClr val="214152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04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E037B-828C-F38F-1A87-0FCEC6DE2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AE57D08-FE7F-9B9C-863F-A49DB19C1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93" y="1799476"/>
            <a:ext cx="5782780" cy="404246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70D3145-435F-B013-4D09-D4ABBEA02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9" y="305045"/>
            <a:ext cx="9849969" cy="996681"/>
          </a:xfrm>
        </p:spPr>
        <p:txBody>
          <a:bodyPr>
            <a:normAutofit/>
          </a:bodyPr>
          <a:lstStyle/>
          <a:p>
            <a:r>
              <a:rPr lang="de-DE" dirty="0"/>
              <a:t>TOP 2.4 – 3. GAP-Leistungsbericht EU-HHJ 2025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53AA78A-157B-B7F0-4BB8-7E223D8C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40001" y="6541677"/>
            <a:ext cx="4320000" cy="124534"/>
          </a:xfrm>
        </p:spPr>
        <p:txBody>
          <a:bodyPr/>
          <a:lstStyle/>
          <a:p>
            <a:r>
              <a:rPr lang="de-DE" dirty="0"/>
              <a:t>Europäischer Landwirtschaftsfonds für die Entwicklung des ländlichen Raums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C1A81E0-4F6F-52EC-BE7B-B2F51389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999" y="6541677"/>
            <a:ext cx="462433" cy="124534"/>
          </a:xfrm>
        </p:spPr>
        <p:txBody>
          <a:bodyPr/>
          <a:lstStyle/>
          <a:p>
            <a:fld id="{1AC96C7B-703E-D34E-B6BA-F932FC4EF7C2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2314DAB-10BB-EA51-A7D7-C672884AC25C}"/>
              </a:ext>
            </a:extLst>
          </p:cNvPr>
          <p:cNvSpPr/>
          <p:nvPr/>
        </p:nvSpPr>
        <p:spPr>
          <a:xfrm>
            <a:off x="663215" y="4852219"/>
            <a:ext cx="47294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6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BEB522-B01F-02AF-83EB-996A191051F1}"/>
              </a:ext>
            </a:extLst>
          </p:cNvPr>
          <p:cNvSpPr txBox="1"/>
          <p:nvPr/>
        </p:nvSpPr>
        <p:spPr>
          <a:xfrm>
            <a:off x="431999" y="1301726"/>
            <a:ext cx="6273601" cy="4419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Aptos" panose="02110004020202020204"/>
              <a:buChar char="-"/>
            </a:pPr>
            <a:r>
              <a:rPr lang="de-DE" sz="1650">
                <a:solidFill>
                  <a:srgbClr val="214152"/>
                </a:solidFill>
                <a:ea typeface="Aptos" panose="02110004020202020204"/>
                <a:cs typeface="Times New Roman" panose="02020603050405020304" pitchFamily="18" charset="0"/>
              </a:rPr>
              <a:t>Abfrage </a:t>
            </a:r>
            <a:r>
              <a:rPr lang="de-DE" sz="1650" dirty="0">
                <a:solidFill>
                  <a:srgbClr val="214152"/>
                </a:solidFill>
                <a:ea typeface="Aptos" panose="02110004020202020204"/>
                <a:cs typeface="Times New Roman" panose="02020603050405020304" pitchFamily="18" charset="0"/>
              </a:rPr>
              <a:t>des BMLEH vom 29.04.2026 erhielten die Länder die Gelegenheit die deutsche „</a:t>
            </a:r>
            <a:r>
              <a:rPr lang="de-DE" sz="1650" dirty="0"/>
              <a:t>Antwort auf das Beobachtungsschreiben“ (qualitativer Teil) durchzusehen und ggf. zu korrigieren </a:t>
            </a:r>
          </a:p>
          <a:p>
            <a:pPr marL="342900" lvl="0" indent="-342900">
              <a:lnSpc>
                <a:spcPct val="107000"/>
              </a:lnSpc>
              <a:buFont typeface="Aptos" panose="02110004020202020204"/>
              <a:buChar char="-"/>
            </a:pPr>
            <a:r>
              <a:rPr lang="de-DE" sz="1650" dirty="0">
                <a:sym typeface="Wingdings" panose="05000000000000000000" pitchFamily="2" charset="2"/>
              </a:rPr>
              <a:t>sog. 4-Spalten Dokument (4CT) ergaben sich seitens BB keine Anpassungsbedarfe </a:t>
            </a:r>
          </a:p>
          <a:p>
            <a:pPr marL="342900" lvl="0" indent="-342900">
              <a:lnSpc>
                <a:spcPct val="107000"/>
              </a:lnSpc>
              <a:buFont typeface="Aptos" panose="02110004020202020204"/>
              <a:buChar char="-"/>
            </a:pPr>
            <a:r>
              <a:rPr lang="de-DE" sz="1650" dirty="0">
                <a:sym typeface="Wingdings" panose="05000000000000000000" pitchFamily="2" charset="2"/>
              </a:rPr>
              <a:t>beachten: dass alle Daten und verbale Ausführungen zusammengeführt und von allen Ländern aggregiert wurden, weshalb sich teilweise ein anderes Gesamtbild für Deutschland darstellt, als spezifisch für Brandenburg (und Berlin)</a:t>
            </a:r>
          </a:p>
          <a:p>
            <a:pPr marL="342900" lvl="0" indent="-342900">
              <a:lnSpc>
                <a:spcPct val="107000"/>
              </a:lnSpc>
              <a:buFont typeface="Aptos" panose="02110004020202020204"/>
              <a:buChar char="-"/>
            </a:pPr>
            <a:r>
              <a:rPr lang="de-DE" sz="1650" dirty="0">
                <a:solidFill>
                  <a:srgbClr val="214152"/>
                </a:solidFill>
                <a:effectLst/>
                <a:ea typeface="Aptos" panose="02110004020202020204"/>
                <a:cs typeface="Times New Roman" panose="02020603050405020304" pitchFamily="18" charset="0"/>
                <a:sym typeface="Wingdings" panose="05000000000000000000" pitchFamily="2" charset="2"/>
              </a:rPr>
              <a:t>bisher keine weiteren Informationen zur Annahme/Genehmigung des LB für das EU-HHJ 2025 </a:t>
            </a:r>
            <a:endParaRPr lang="de-DE" sz="1650" dirty="0">
              <a:solidFill>
                <a:srgbClr val="214152"/>
              </a:solidFill>
              <a:effectLst/>
              <a:ea typeface="Aptos" panose="02110004020202020204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ptos" panose="02110004020202020204"/>
              <a:buChar char="-"/>
            </a:pPr>
            <a:r>
              <a:rPr lang="de-DE" sz="1650" dirty="0">
                <a:solidFill>
                  <a:srgbClr val="214152"/>
                </a:solidFill>
                <a:effectLst/>
                <a:ea typeface="Aptos" panose="02110004020202020204"/>
                <a:cs typeface="Times New Roman" panose="02020603050405020304" pitchFamily="18" charset="0"/>
              </a:rPr>
              <a:t>auf Landesebene wurde der regionale gBGA im Rahmen eines Umlaufverfahren</a:t>
            </a:r>
            <a:r>
              <a:rPr lang="de-DE" sz="1650" dirty="0">
                <a:solidFill>
                  <a:srgbClr val="214152"/>
                </a:solidFill>
                <a:ea typeface="Aptos" panose="02110004020202020204"/>
                <a:cs typeface="Times New Roman" panose="02020603050405020304" pitchFamily="18" charset="0"/>
              </a:rPr>
              <a:t>s mittels Besprechungsvorlage unterrichtet</a:t>
            </a:r>
            <a:r>
              <a:rPr lang="de-DE" sz="1650" dirty="0">
                <a:solidFill>
                  <a:srgbClr val="214152"/>
                </a:solidFill>
                <a:effectLst/>
                <a:ea typeface="Aptos" panose="02110004020202020204"/>
                <a:cs typeface="Times New Roman" panose="02020603050405020304" pitchFamily="18" charset="0"/>
              </a:rPr>
              <a:t> und hat damit die Gelegenheit zur Stellungnahme </a:t>
            </a:r>
          </a:p>
        </p:txBody>
      </p:sp>
    </p:spTree>
    <p:extLst>
      <p:ext uri="{BB962C8B-B14F-4D97-AF65-F5344CB8AC3E}">
        <p14:creationId xmlns:p14="http://schemas.microsoft.com/office/powerpoint/2010/main" val="18350017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ELER Designfarben">
      <a:dk1>
        <a:srgbClr val="3C3B3A"/>
      </a:dk1>
      <a:lt1>
        <a:srgbClr val="FFFFFF"/>
      </a:lt1>
      <a:dk2>
        <a:srgbClr val="C6C6C6"/>
      </a:dk2>
      <a:lt2>
        <a:srgbClr val="ECECEC"/>
      </a:lt2>
      <a:accent1>
        <a:srgbClr val="204151"/>
      </a:accent1>
      <a:accent2>
        <a:srgbClr val="701C28"/>
      </a:accent2>
      <a:accent3>
        <a:srgbClr val="7DAD4C"/>
      </a:accent3>
      <a:accent4>
        <a:srgbClr val="686DAB"/>
      </a:accent4>
      <a:accent5>
        <a:srgbClr val="00223C"/>
      </a:accent5>
      <a:accent6>
        <a:srgbClr val="69B3BC"/>
      </a:accent6>
      <a:hlink>
        <a:srgbClr val="C6C6C6"/>
      </a:hlink>
      <a:folHlink>
        <a:srgbClr val="ECECE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ER_PowerPoint_Template_MLUV_190225" id="{636A3A27-AA92-D445-94CD-AD6666659A84}" vid="{33C0FC5C-45D8-7A44-BC21-15EC726E68C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725</Words>
  <Application>Microsoft Office PowerPoint</Application>
  <PresentationFormat>Breitbild</PresentationFormat>
  <Paragraphs>89</Paragraphs>
  <Slides>13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Aptos</vt:lpstr>
      <vt:lpstr>Arial</vt:lpstr>
      <vt:lpstr>Times New Roman</vt:lpstr>
      <vt:lpstr>Wingdings</vt:lpstr>
      <vt:lpstr>1_Office</vt:lpstr>
      <vt:lpstr>Acrobat Document</vt:lpstr>
      <vt:lpstr>ELER-Informationsveranstaltung </vt:lpstr>
      <vt:lpstr>TOP 1 - ELER-Förderperiode  2014 bis 2022</vt:lpstr>
      <vt:lpstr>TOP 1.1 Jahresdurchführungsbericht 2025</vt:lpstr>
      <vt:lpstr>TOP 2 - ELER-Förderperiode  2023 bis 2027</vt:lpstr>
      <vt:lpstr>TOP 2.1 - Stand der finanziellen Umsetzung  für die FP 2023-2027 per 31.05.2026</vt:lpstr>
      <vt:lpstr>TOP 2.2 - Stand der Erarbeitung der ELER-Fördervorschriften für die FP 2023-2027 </vt:lpstr>
      <vt:lpstr>TOP 2.3 – 5. GAP-SP Änderungsantrag 2026</vt:lpstr>
      <vt:lpstr>TOP 2.3 – 6. GAP-SP Änderungsantrag </vt:lpstr>
      <vt:lpstr>TOP 2.4 – 3. GAP-Leistungsbericht EU-HHJ 2025</vt:lpstr>
      <vt:lpstr>TOP 2.5 PAK-Erlass</vt:lpstr>
      <vt:lpstr>TOP 3 – Förderperiode ab 2028</vt:lpstr>
      <vt:lpstr>TOP 3 – Informationsveranstaltung  FP ab 2028</vt:lpstr>
      <vt:lpstr>Vielen Dank für Ihre Aufmerksamkeit! </vt:lpstr>
    </vt:vector>
  </TitlesOfParts>
  <Company>ZIT-BB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Eulitz, Jan (VB ELER BB/BE)</dc:creator>
  <cp:lastModifiedBy>Dutschke, Julia</cp:lastModifiedBy>
  <cp:revision>37</cp:revision>
  <cp:lastPrinted>2026-06-03T08:47:48Z</cp:lastPrinted>
  <dcterms:created xsi:type="dcterms:W3CDTF">2025-07-15T10:00:54Z</dcterms:created>
  <dcterms:modified xsi:type="dcterms:W3CDTF">2026-06-04T07:35:42Z</dcterms:modified>
</cp:coreProperties>
</file>