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15"/>
  </p:notesMasterIdLst>
  <p:sldIdLst>
    <p:sldId id="256" r:id="rId2"/>
    <p:sldId id="447" r:id="rId3"/>
    <p:sldId id="372" r:id="rId4"/>
    <p:sldId id="448" r:id="rId5"/>
    <p:sldId id="449" r:id="rId6"/>
    <p:sldId id="451" r:id="rId7"/>
    <p:sldId id="323" r:id="rId8"/>
    <p:sldId id="452" r:id="rId9"/>
    <p:sldId id="346" r:id="rId10"/>
    <p:sldId id="345" r:id="rId11"/>
    <p:sldId id="453" r:id="rId12"/>
    <p:sldId id="454" r:id="rId13"/>
    <p:sldId id="357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28361E"/>
    <a:srgbClr val="1E5860"/>
    <a:srgbClr val="38A7B6"/>
    <a:srgbClr val="31929F"/>
    <a:srgbClr val="60CFD2"/>
    <a:srgbClr val="003050"/>
    <a:srgbClr val="B4D4AF"/>
    <a:srgbClr val="113135"/>
    <a:srgbClr val="0F39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97" autoAdjust="0"/>
    <p:restoredTop sz="88569" autoAdjust="0"/>
  </p:normalViewPr>
  <p:slideViewPr>
    <p:cSldViewPr snapToGrid="0">
      <p:cViewPr varScale="1">
        <p:scale>
          <a:sx n="123" d="100"/>
          <a:sy n="123" d="100"/>
        </p:scale>
        <p:origin x="717" y="79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4" d="100"/>
          <a:sy n="64" d="100"/>
        </p:scale>
        <p:origin x="2338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1C994E-7DE1-4F2D-9920-526E9A7EFCBC}" type="datetimeFigureOut">
              <a:rPr lang="de-DE" smtClean="0"/>
              <a:t>29.09.2025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E7B6EB-EC28-4F76-88A5-EBF9E2F40A0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657302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DE" dirty="0"/>
              <a:t>Last </a:t>
            </a:r>
            <a:r>
              <a:rPr lang="de-DE" dirty="0" err="1"/>
              <a:t>documentations</a:t>
            </a:r>
            <a:r>
              <a:rPr lang="de-DE" dirty="0"/>
              <a:t>:</a:t>
            </a:r>
          </a:p>
          <a:p>
            <a:pPr marL="171450" indent="-171450">
              <a:buFontTx/>
              <a:buChar char="-"/>
            </a:pPr>
            <a:r>
              <a:rPr lang="de-DE" dirty="0"/>
              <a:t>Liebenwerdaer Heide: 1992</a:t>
            </a:r>
          </a:p>
          <a:p>
            <a:pPr marL="171450" indent="-171450">
              <a:buFontTx/>
              <a:buChar char="-"/>
            </a:pPr>
            <a:r>
              <a:rPr lang="de-DE" dirty="0" err="1"/>
              <a:t>Weißhaus</a:t>
            </a:r>
            <a:r>
              <a:rPr lang="de-DE" dirty="0"/>
              <a:t>: 1991</a:t>
            </a:r>
          </a:p>
          <a:p>
            <a:pPr marL="171450" indent="-171450">
              <a:buFontTx/>
              <a:buChar char="-"/>
            </a:pPr>
            <a:r>
              <a:rPr lang="de-DE" dirty="0" err="1"/>
              <a:t>Rochauer</a:t>
            </a:r>
            <a:r>
              <a:rPr lang="de-DE" dirty="0"/>
              <a:t> Heide: 1998</a:t>
            </a:r>
          </a:p>
          <a:p>
            <a:pPr marL="171450" indent="-171450">
              <a:buFontTx/>
              <a:buChar char="-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E7B6EB-EC28-4F76-88A5-EBF9E2F40A03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35443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DE" dirty="0" err="1"/>
              <a:t>Prädatorenmanagement</a:t>
            </a:r>
            <a:r>
              <a:rPr lang="de-DE" dirty="0"/>
              <a:t> durch Mitarbeiter im Projekt</a:t>
            </a:r>
          </a:p>
          <a:p>
            <a:pPr marL="171450" indent="-171450">
              <a:buFontTx/>
              <a:buChar char="-"/>
            </a:pPr>
            <a:r>
              <a:rPr lang="de-DE" dirty="0"/>
              <a:t>Zur Verfügungstellung von Fallensystemen für Jäger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E7B6EB-EC28-4F76-88A5-EBF9E2F40A03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64266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12.12.2022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F6227-F08F-4070-A8D7-341C6FCA27F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7587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ihandform 1">
            <a:extLst>
              <a:ext uri="{FF2B5EF4-FFF2-40B4-BE49-F238E27FC236}">
                <a16:creationId xmlns:a16="http://schemas.microsoft.com/office/drawing/2014/main" id="{A52F6597-D6E4-07A6-40D5-6E5DE87B1BF4}"/>
              </a:ext>
            </a:extLst>
          </p:cNvPr>
          <p:cNvSpPr/>
          <p:nvPr userDrawn="1"/>
        </p:nvSpPr>
        <p:spPr>
          <a:xfrm rot="10800000" flipH="1">
            <a:off x="-2" y="-1"/>
            <a:ext cx="12192001" cy="1345470"/>
          </a:xfrm>
          <a:custGeom>
            <a:avLst/>
            <a:gdLst>
              <a:gd name="connsiteX0" fmla="*/ 10609481 w 12198026"/>
              <a:gd name="connsiteY0" fmla="*/ 141932 h 2806376"/>
              <a:gd name="connsiteX1" fmla="*/ 8436424 w 12198026"/>
              <a:gd name="connsiteY1" fmla="*/ 931223 h 2806376"/>
              <a:gd name="connsiteX2" fmla="*/ 6335130 w 12198026"/>
              <a:gd name="connsiteY2" fmla="*/ 678594 h 2806376"/>
              <a:gd name="connsiteX3" fmla="*/ 4226976 w 12198026"/>
              <a:gd name="connsiteY3" fmla="*/ 370374 h 2806376"/>
              <a:gd name="connsiteX4" fmla="*/ 0 w 12198026"/>
              <a:gd name="connsiteY4" fmla="*/ 597550 h 2806376"/>
              <a:gd name="connsiteX5" fmla="*/ 0 w 12198026"/>
              <a:gd name="connsiteY5" fmla="*/ 2806376 h 2806376"/>
              <a:gd name="connsiteX6" fmla="*/ 12198027 w 12198026"/>
              <a:gd name="connsiteY6" fmla="*/ 2806376 h 2806376"/>
              <a:gd name="connsiteX7" fmla="*/ 12198027 w 12198026"/>
              <a:gd name="connsiteY7" fmla="*/ 462941 h 2806376"/>
              <a:gd name="connsiteX8" fmla="*/ 10609481 w 12198026"/>
              <a:gd name="connsiteY8" fmla="*/ 141932 h 2806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8026" h="2806376">
                <a:moveTo>
                  <a:pt x="10609481" y="141932"/>
                </a:moveTo>
                <a:cubicBezTo>
                  <a:pt x="9758370" y="-380042"/>
                  <a:pt x="9208406" y="687712"/>
                  <a:pt x="8436424" y="931223"/>
                </a:cubicBezTo>
                <a:cubicBezTo>
                  <a:pt x="7628752" y="1185878"/>
                  <a:pt x="6985688" y="1035061"/>
                  <a:pt x="6335130" y="678594"/>
                </a:cubicBezTo>
                <a:cubicBezTo>
                  <a:pt x="5956886" y="471299"/>
                  <a:pt x="5305313" y="282619"/>
                  <a:pt x="4226976" y="370374"/>
                </a:cubicBezTo>
                <a:cubicBezTo>
                  <a:pt x="2860068" y="481050"/>
                  <a:pt x="1634397" y="1699874"/>
                  <a:pt x="0" y="597550"/>
                </a:cubicBezTo>
                <a:lnTo>
                  <a:pt x="0" y="2806376"/>
                </a:lnTo>
                <a:lnTo>
                  <a:pt x="12198027" y="2806376"/>
                </a:lnTo>
                <a:lnTo>
                  <a:pt x="12198027" y="462941"/>
                </a:lnTo>
                <a:cubicBezTo>
                  <a:pt x="11729732" y="665298"/>
                  <a:pt x="11262961" y="543099"/>
                  <a:pt x="10609481" y="141932"/>
                </a:cubicBezTo>
                <a:close/>
              </a:path>
            </a:pathLst>
          </a:custGeom>
          <a:solidFill>
            <a:srgbClr val="1E5860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de-DE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83159" y="6451933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F5F6227-F08F-4070-A8D7-341C6FCA27FD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1" name="Freihandform 1">
            <a:extLst>
              <a:ext uri="{FF2B5EF4-FFF2-40B4-BE49-F238E27FC236}">
                <a16:creationId xmlns:a16="http://schemas.microsoft.com/office/drawing/2014/main" id="{5C16AE4F-7909-4913-A6F1-FF3A7D4EEC9F}"/>
              </a:ext>
            </a:extLst>
          </p:cNvPr>
          <p:cNvSpPr/>
          <p:nvPr userDrawn="1"/>
        </p:nvSpPr>
        <p:spPr>
          <a:xfrm>
            <a:off x="0" y="4413956"/>
            <a:ext cx="12192000" cy="2444044"/>
          </a:xfrm>
          <a:custGeom>
            <a:avLst/>
            <a:gdLst>
              <a:gd name="connsiteX0" fmla="*/ 10609481 w 12198026"/>
              <a:gd name="connsiteY0" fmla="*/ 141932 h 2806376"/>
              <a:gd name="connsiteX1" fmla="*/ 8436424 w 12198026"/>
              <a:gd name="connsiteY1" fmla="*/ 931223 h 2806376"/>
              <a:gd name="connsiteX2" fmla="*/ 6335130 w 12198026"/>
              <a:gd name="connsiteY2" fmla="*/ 678594 h 2806376"/>
              <a:gd name="connsiteX3" fmla="*/ 4226976 w 12198026"/>
              <a:gd name="connsiteY3" fmla="*/ 370374 h 2806376"/>
              <a:gd name="connsiteX4" fmla="*/ 0 w 12198026"/>
              <a:gd name="connsiteY4" fmla="*/ 597550 h 2806376"/>
              <a:gd name="connsiteX5" fmla="*/ 0 w 12198026"/>
              <a:gd name="connsiteY5" fmla="*/ 2806376 h 2806376"/>
              <a:gd name="connsiteX6" fmla="*/ 12198027 w 12198026"/>
              <a:gd name="connsiteY6" fmla="*/ 2806376 h 2806376"/>
              <a:gd name="connsiteX7" fmla="*/ 12198027 w 12198026"/>
              <a:gd name="connsiteY7" fmla="*/ 462941 h 2806376"/>
              <a:gd name="connsiteX8" fmla="*/ 10609481 w 12198026"/>
              <a:gd name="connsiteY8" fmla="*/ 141932 h 2806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8026" h="2806376">
                <a:moveTo>
                  <a:pt x="10609481" y="141932"/>
                </a:moveTo>
                <a:cubicBezTo>
                  <a:pt x="9758370" y="-380042"/>
                  <a:pt x="9208406" y="687712"/>
                  <a:pt x="8436424" y="931223"/>
                </a:cubicBezTo>
                <a:cubicBezTo>
                  <a:pt x="7628752" y="1185878"/>
                  <a:pt x="6985688" y="1035061"/>
                  <a:pt x="6335130" y="678594"/>
                </a:cubicBezTo>
                <a:cubicBezTo>
                  <a:pt x="5956886" y="471299"/>
                  <a:pt x="5305313" y="282619"/>
                  <a:pt x="4226976" y="370374"/>
                </a:cubicBezTo>
                <a:cubicBezTo>
                  <a:pt x="2860068" y="481050"/>
                  <a:pt x="1634397" y="1699874"/>
                  <a:pt x="0" y="597550"/>
                </a:cubicBezTo>
                <a:lnTo>
                  <a:pt x="0" y="2806376"/>
                </a:lnTo>
                <a:lnTo>
                  <a:pt x="12198027" y="2806376"/>
                </a:lnTo>
                <a:lnTo>
                  <a:pt x="12198027" y="462941"/>
                </a:lnTo>
                <a:cubicBezTo>
                  <a:pt x="11729732" y="665298"/>
                  <a:pt x="11262961" y="543099"/>
                  <a:pt x="10609481" y="141932"/>
                </a:cubicBezTo>
                <a:close/>
              </a:path>
            </a:pathLst>
          </a:custGeom>
          <a:noFill/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de-DE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35554BEE-8819-490B-95FE-59CBD7F607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10" y="264084"/>
            <a:ext cx="1422022" cy="374016"/>
          </a:xfrm>
          <a:prstGeom prst="rect">
            <a:avLst/>
          </a:prstGeom>
        </p:spPr>
      </p:pic>
      <p:pic>
        <p:nvPicPr>
          <p:cNvPr id="2" name="Bild 47">
            <a:extLst>
              <a:ext uri="{FF2B5EF4-FFF2-40B4-BE49-F238E27FC236}">
                <a16:creationId xmlns:a16="http://schemas.microsoft.com/office/drawing/2014/main" id="{0D663012-1BBA-9142-12BB-DC85EB2096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780" y="6339017"/>
            <a:ext cx="632474" cy="497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Grafik 14" descr="Ein Bild, das Schrift, Grafiken, Text, Screenshot enthält.&#10;&#10;KI-generierte Inhalte können fehlerhaft sein.">
            <a:extLst>
              <a:ext uri="{FF2B5EF4-FFF2-40B4-BE49-F238E27FC236}">
                <a16:creationId xmlns:a16="http://schemas.microsoft.com/office/drawing/2014/main" id="{51639CBB-5714-1C3E-0FB9-C798CB5AE92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12" t="15883" r="11540" b="16186"/>
          <a:stretch/>
        </p:blipFill>
        <p:spPr>
          <a:xfrm>
            <a:off x="1183431" y="6398128"/>
            <a:ext cx="823351" cy="367392"/>
          </a:xfrm>
          <a:prstGeom prst="rect">
            <a:avLst/>
          </a:prstGeom>
        </p:spPr>
      </p:pic>
      <p:pic>
        <p:nvPicPr>
          <p:cNvPr id="17" name="Grafik 16" descr="Ein Bild, das Text, Schrift, Electric Blue (Farbe), Symbol enthält.&#10;&#10;KI-generierte Inhalte können fehlerhaft sein.">
            <a:extLst>
              <a:ext uri="{FF2B5EF4-FFF2-40B4-BE49-F238E27FC236}">
                <a16:creationId xmlns:a16="http://schemas.microsoft.com/office/drawing/2014/main" id="{521C58E9-D470-CFEB-77F9-16864971671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194" y="6398127"/>
            <a:ext cx="1740391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388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12.12.2022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5F6227-F08F-4070-A8D7-341C6FCA27FD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25034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84" r:id="rId2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openxmlformats.org/officeDocument/2006/relationships/image" Target="../media/image14.emf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G"/><Relationship Id="rId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g"/><Relationship Id="rId13" Type="http://schemas.openxmlformats.org/officeDocument/2006/relationships/image" Target="../media/image49.png"/><Relationship Id="rId18" Type="http://schemas.openxmlformats.org/officeDocument/2006/relationships/image" Target="../media/image53.jpeg"/><Relationship Id="rId3" Type="http://schemas.openxmlformats.org/officeDocument/2006/relationships/image" Target="../media/image39.jpe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17" Type="http://schemas.openxmlformats.org/officeDocument/2006/relationships/image" Target="../media/image52.png"/><Relationship Id="rId2" Type="http://schemas.openxmlformats.org/officeDocument/2006/relationships/image" Target="../media/image38.jpeg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5" Type="http://schemas.openxmlformats.org/officeDocument/2006/relationships/image" Target="../media/image41.jpeg"/><Relationship Id="rId15" Type="http://schemas.openxmlformats.org/officeDocument/2006/relationships/image" Target="../media/image51.png"/><Relationship Id="rId10" Type="http://schemas.openxmlformats.org/officeDocument/2006/relationships/image" Target="../media/image46.png"/><Relationship Id="rId19" Type="http://schemas.openxmlformats.org/officeDocument/2006/relationships/image" Target="../media/image54.png"/><Relationship Id="rId4" Type="http://schemas.openxmlformats.org/officeDocument/2006/relationships/image" Target="../media/image40.jpeg"/><Relationship Id="rId9" Type="http://schemas.openxmlformats.org/officeDocument/2006/relationships/image" Target="../media/image45.jpeg"/><Relationship Id="rId1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C8DDA9C6-37FE-4278-A550-38532A9FBD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7" t="25262" r="27351" b="9880"/>
          <a:stretch/>
        </p:blipFill>
        <p:spPr>
          <a:xfrm>
            <a:off x="0" y="-804930"/>
            <a:ext cx="12192000" cy="6858000"/>
          </a:xfrm>
          <a:prstGeom prst="rect">
            <a:avLst/>
          </a:prstGeom>
        </p:spPr>
      </p:pic>
      <p:sp>
        <p:nvSpPr>
          <p:cNvPr id="12" name="Freihandform 1">
            <a:extLst>
              <a:ext uri="{FF2B5EF4-FFF2-40B4-BE49-F238E27FC236}">
                <a16:creationId xmlns:a16="http://schemas.microsoft.com/office/drawing/2014/main" id="{9E9F76AB-F7AA-409B-9A8B-9E6DCA51675A}"/>
              </a:ext>
            </a:extLst>
          </p:cNvPr>
          <p:cNvSpPr/>
          <p:nvPr/>
        </p:nvSpPr>
        <p:spPr>
          <a:xfrm>
            <a:off x="-1" y="3564851"/>
            <a:ext cx="12199887" cy="3293152"/>
          </a:xfrm>
          <a:custGeom>
            <a:avLst/>
            <a:gdLst>
              <a:gd name="connsiteX0" fmla="*/ 10609481 w 12198026"/>
              <a:gd name="connsiteY0" fmla="*/ 141932 h 2806376"/>
              <a:gd name="connsiteX1" fmla="*/ 8436424 w 12198026"/>
              <a:gd name="connsiteY1" fmla="*/ 931223 h 2806376"/>
              <a:gd name="connsiteX2" fmla="*/ 6335130 w 12198026"/>
              <a:gd name="connsiteY2" fmla="*/ 678594 h 2806376"/>
              <a:gd name="connsiteX3" fmla="*/ 4226976 w 12198026"/>
              <a:gd name="connsiteY3" fmla="*/ 370374 h 2806376"/>
              <a:gd name="connsiteX4" fmla="*/ 0 w 12198026"/>
              <a:gd name="connsiteY4" fmla="*/ 597550 h 2806376"/>
              <a:gd name="connsiteX5" fmla="*/ 0 w 12198026"/>
              <a:gd name="connsiteY5" fmla="*/ 2806376 h 2806376"/>
              <a:gd name="connsiteX6" fmla="*/ 12198027 w 12198026"/>
              <a:gd name="connsiteY6" fmla="*/ 2806376 h 2806376"/>
              <a:gd name="connsiteX7" fmla="*/ 12198027 w 12198026"/>
              <a:gd name="connsiteY7" fmla="*/ 462941 h 2806376"/>
              <a:gd name="connsiteX8" fmla="*/ 10609481 w 12198026"/>
              <a:gd name="connsiteY8" fmla="*/ 141932 h 2806376"/>
              <a:gd name="connsiteX0" fmla="*/ 10559489 w 12198027"/>
              <a:gd name="connsiteY0" fmla="*/ 128617 h 2802204"/>
              <a:gd name="connsiteX1" fmla="*/ 8436424 w 12198027"/>
              <a:gd name="connsiteY1" fmla="*/ 927051 h 2802204"/>
              <a:gd name="connsiteX2" fmla="*/ 6335130 w 12198027"/>
              <a:gd name="connsiteY2" fmla="*/ 674422 h 2802204"/>
              <a:gd name="connsiteX3" fmla="*/ 4226976 w 12198027"/>
              <a:gd name="connsiteY3" fmla="*/ 366202 h 2802204"/>
              <a:gd name="connsiteX4" fmla="*/ 0 w 12198027"/>
              <a:gd name="connsiteY4" fmla="*/ 593378 h 2802204"/>
              <a:gd name="connsiteX5" fmla="*/ 0 w 12198027"/>
              <a:gd name="connsiteY5" fmla="*/ 2802204 h 2802204"/>
              <a:gd name="connsiteX6" fmla="*/ 12198027 w 12198027"/>
              <a:gd name="connsiteY6" fmla="*/ 2802204 h 2802204"/>
              <a:gd name="connsiteX7" fmla="*/ 12198027 w 12198027"/>
              <a:gd name="connsiteY7" fmla="*/ 458769 h 2802204"/>
              <a:gd name="connsiteX8" fmla="*/ 10559489 w 12198027"/>
              <a:gd name="connsiteY8" fmla="*/ 128617 h 2802204"/>
              <a:gd name="connsiteX0" fmla="*/ 10559489 w 12198027"/>
              <a:gd name="connsiteY0" fmla="*/ 128617 h 2802204"/>
              <a:gd name="connsiteX1" fmla="*/ 8436424 w 12198027"/>
              <a:gd name="connsiteY1" fmla="*/ 927051 h 2802204"/>
              <a:gd name="connsiteX2" fmla="*/ 6335130 w 12198027"/>
              <a:gd name="connsiteY2" fmla="*/ 674422 h 2802204"/>
              <a:gd name="connsiteX3" fmla="*/ 4226976 w 12198027"/>
              <a:gd name="connsiteY3" fmla="*/ 366202 h 2802204"/>
              <a:gd name="connsiteX4" fmla="*/ 0 w 12198027"/>
              <a:gd name="connsiteY4" fmla="*/ 593378 h 2802204"/>
              <a:gd name="connsiteX5" fmla="*/ 0 w 12198027"/>
              <a:gd name="connsiteY5" fmla="*/ 2802204 h 2802204"/>
              <a:gd name="connsiteX6" fmla="*/ 9938393 w 12198027"/>
              <a:gd name="connsiteY6" fmla="*/ 2802204 h 2802204"/>
              <a:gd name="connsiteX7" fmla="*/ 12198027 w 12198027"/>
              <a:gd name="connsiteY7" fmla="*/ 458769 h 2802204"/>
              <a:gd name="connsiteX8" fmla="*/ 10559489 w 12198027"/>
              <a:gd name="connsiteY8" fmla="*/ 128617 h 2802204"/>
              <a:gd name="connsiteX0" fmla="*/ 10559489 w 12221148"/>
              <a:gd name="connsiteY0" fmla="*/ 128617 h 2802204"/>
              <a:gd name="connsiteX1" fmla="*/ 8436424 w 12221148"/>
              <a:gd name="connsiteY1" fmla="*/ 927051 h 2802204"/>
              <a:gd name="connsiteX2" fmla="*/ 6335130 w 12221148"/>
              <a:gd name="connsiteY2" fmla="*/ 674422 h 2802204"/>
              <a:gd name="connsiteX3" fmla="*/ 4226976 w 12221148"/>
              <a:gd name="connsiteY3" fmla="*/ 366202 h 2802204"/>
              <a:gd name="connsiteX4" fmla="*/ 0 w 12221148"/>
              <a:gd name="connsiteY4" fmla="*/ 593378 h 2802204"/>
              <a:gd name="connsiteX5" fmla="*/ 0 w 12221148"/>
              <a:gd name="connsiteY5" fmla="*/ 2802204 h 2802204"/>
              <a:gd name="connsiteX6" fmla="*/ 9938393 w 12221148"/>
              <a:gd name="connsiteY6" fmla="*/ 2802204 h 2802204"/>
              <a:gd name="connsiteX7" fmla="*/ 12221148 w 12221148"/>
              <a:gd name="connsiteY7" fmla="*/ 472864 h 2802204"/>
              <a:gd name="connsiteX8" fmla="*/ 10559489 w 12221148"/>
              <a:gd name="connsiteY8" fmla="*/ 128617 h 2802204"/>
              <a:gd name="connsiteX0" fmla="*/ 10559489 w 10559489"/>
              <a:gd name="connsiteY0" fmla="*/ 128617 h 2802204"/>
              <a:gd name="connsiteX1" fmla="*/ 8436424 w 10559489"/>
              <a:gd name="connsiteY1" fmla="*/ 927051 h 2802204"/>
              <a:gd name="connsiteX2" fmla="*/ 6335130 w 10559489"/>
              <a:gd name="connsiteY2" fmla="*/ 674422 h 2802204"/>
              <a:gd name="connsiteX3" fmla="*/ 4226976 w 10559489"/>
              <a:gd name="connsiteY3" fmla="*/ 366202 h 2802204"/>
              <a:gd name="connsiteX4" fmla="*/ 0 w 10559489"/>
              <a:gd name="connsiteY4" fmla="*/ 593378 h 2802204"/>
              <a:gd name="connsiteX5" fmla="*/ 0 w 10559489"/>
              <a:gd name="connsiteY5" fmla="*/ 2802204 h 2802204"/>
              <a:gd name="connsiteX6" fmla="*/ 9938393 w 10559489"/>
              <a:gd name="connsiteY6" fmla="*/ 2802204 h 2802204"/>
              <a:gd name="connsiteX7" fmla="*/ 10559489 w 10559489"/>
              <a:gd name="connsiteY7" fmla="*/ 128617 h 2802204"/>
              <a:gd name="connsiteX0" fmla="*/ 9869705 w 9938393"/>
              <a:gd name="connsiteY0" fmla="*/ 126734 h 2828512"/>
              <a:gd name="connsiteX1" fmla="*/ 8436424 w 9938393"/>
              <a:gd name="connsiteY1" fmla="*/ 953359 h 2828512"/>
              <a:gd name="connsiteX2" fmla="*/ 6335130 w 9938393"/>
              <a:gd name="connsiteY2" fmla="*/ 700730 h 2828512"/>
              <a:gd name="connsiteX3" fmla="*/ 4226976 w 9938393"/>
              <a:gd name="connsiteY3" fmla="*/ 392510 h 2828512"/>
              <a:gd name="connsiteX4" fmla="*/ 0 w 9938393"/>
              <a:gd name="connsiteY4" fmla="*/ 619686 h 2828512"/>
              <a:gd name="connsiteX5" fmla="*/ 0 w 9938393"/>
              <a:gd name="connsiteY5" fmla="*/ 2828512 h 2828512"/>
              <a:gd name="connsiteX6" fmla="*/ 9938393 w 9938393"/>
              <a:gd name="connsiteY6" fmla="*/ 2828512 h 2828512"/>
              <a:gd name="connsiteX7" fmla="*/ 9869705 w 9938393"/>
              <a:gd name="connsiteY7" fmla="*/ 126734 h 2828512"/>
              <a:gd name="connsiteX0" fmla="*/ 9869705 w 9938393"/>
              <a:gd name="connsiteY0" fmla="*/ 0 h 2701778"/>
              <a:gd name="connsiteX1" fmla="*/ 8436424 w 9938393"/>
              <a:gd name="connsiteY1" fmla="*/ 826625 h 2701778"/>
              <a:gd name="connsiteX2" fmla="*/ 6335130 w 9938393"/>
              <a:gd name="connsiteY2" fmla="*/ 573996 h 2701778"/>
              <a:gd name="connsiteX3" fmla="*/ 4226976 w 9938393"/>
              <a:gd name="connsiteY3" fmla="*/ 265776 h 2701778"/>
              <a:gd name="connsiteX4" fmla="*/ 0 w 9938393"/>
              <a:gd name="connsiteY4" fmla="*/ 492952 h 2701778"/>
              <a:gd name="connsiteX5" fmla="*/ 0 w 9938393"/>
              <a:gd name="connsiteY5" fmla="*/ 2701778 h 2701778"/>
              <a:gd name="connsiteX6" fmla="*/ 9938393 w 9938393"/>
              <a:gd name="connsiteY6" fmla="*/ 2701778 h 2701778"/>
              <a:gd name="connsiteX7" fmla="*/ 9869705 w 9938393"/>
              <a:gd name="connsiteY7" fmla="*/ 0 h 2701778"/>
              <a:gd name="connsiteX0" fmla="*/ 9936782 w 9938393"/>
              <a:gd name="connsiteY0" fmla="*/ 0 h 2705495"/>
              <a:gd name="connsiteX1" fmla="*/ 8436424 w 9938393"/>
              <a:gd name="connsiteY1" fmla="*/ 830342 h 2705495"/>
              <a:gd name="connsiteX2" fmla="*/ 6335130 w 9938393"/>
              <a:gd name="connsiteY2" fmla="*/ 577713 h 2705495"/>
              <a:gd name="connsiteX3" fmla="*/ 4226976 w 9938393"/>
              <a:gd name="connsiteY3" fmla="*/ 269493 h 2705495"/>
              <a:gd name="connsiteX4" fmla="*/ 0 w 9938393"/>
              <a:gd name="connsiteY4" fmla="*/ 496669 h 2705495"/>
              <a:gd name="connsiteX5" fmla="*/ 0 w 9938393"/>
              <a:gd name="connsiteY5" fmla="*/ 2705495 h 2705495"/>
              <a:gd name="connsiteX6" fmla="*/ 9938393 w 9938393"/>
              <a:gd name="connsiteY6" fmla="*/ 2705495 h 2705495"/>
              <a:gd name="connsiteX7" fmla="*/ 9936782 w 9938393"/>
              <a:gd name="connsiteY7" fmla="*/ 0 h 2705495"/>
              <a:gd name="connsiteX0" fmla="*/ 9938422 w 9938422"/>
              <a:gd name="connsiteY0" fmla="*/ 0 h 2705495"/>
              <a:gd name="connsiteX1" fmla="*/ 8436424 w 9938422"/>
              <a:gd name="connsiteY1" fmla="*/ 830342 h 2705495"/>
              <a:gd name="connsiteX2" fmla="*/ 6335130 w 9938422"/>
              <a:gd name="connsiteY2" fmla="*/ 577713 h 2705495"/>
              <a:gd name="connsiteX3" fmla="*/ 4226976 w 9938422"/>
              <a:gd name="connsiteY3" fmla="*/ 269493 h 2705495"/>
              <a:gd name="connsiteX4" fmla="*/ 0 w 9938422"/>
              <a:gd name="connsiteY4" fmla="*/ 496669 h 2705495"/>
              <a:gd name="connsiteX5" fmla="*/ 0 w 9938422"/>
              <a:gd name="connsiteY5" fmla="*/ 2705495 h 2705495"/>
              <a:gd name="connsiteX6" fmla="*/ 9938393 w 9938422"/>
              <a:gd name="connsiteY6" fmla="*/ 2705495 h 2705495"/>
              <a:gd name="connsiteX7" fmla="*/ 9938422 w 9938422"/>
              <a:gd name="connsiteY7" fmla="*/ 0 h 2705495"/>
              <a:gd name="connsiteX0" fmla="*/ 9864999 w 9938393"/>
              <a:gd name="connsiteY0" fmla="*/ 0 h 2646962"/>
              <a:gd name="connsiteX1" fmla="*/ 8436424 w 9938393"/>
              <a:gd name="connsiteY1" fmla="*/ 771809 h 2646962"/>
              <a:gd name="connsiteX2" fmla="*/ 6335130 w 9938393"/>
              <a:gd name="connsiteY2" fmla="*/ 519180 h 2646962"/>
              <a:gd name="connsiteX3" fmla="*/ 4226976 w 9938393"/>
              <a:gd name="connsiteY3" fmla="*/ 210960 h 2646962"/>
              <a:gd name="connsiteX4" fmla="*/ 0 w 9938393"/>
              <a:gd name="connsiteY4" fmla="*/ 438136 h 2646962"/>
              <a:gd name="connsiteX5" fmla="*/ 0 w 9938393"/>
              <a:gd name="connsiteY5" fmla="*/ 2646962 h 2646962"/>
              <a:gd name="connsiteX6" fmla="*/ 9938393 w 9938393"/>
              <a:gd name="connsiteY6" fmla="*/ 2646962 h 2646962"/>
              <a:gd name="connsiteX7" fmla="*/ 9864999 w 9938393"/>
              <a:gd name="connsiteY7" fmla="*/ 0 h 2646962"/>
              <a:gd name="connsiteX0" fmla="*/ 9864999 w 9864999"/>
              <a:gd name="connsiteY0" fmla="*/ 0 h 2646962"/>
              <a:gd name="connsiteX1" fmla="*/ 8436424 w 9864999"/>
              <a:gd name="connsiteY1" fmla="*/ 771809 h 2646962"/>
              <a:gd name="connsiteX2" fmla="*/ 6335130 w 9864999"/>
              <a:gd name="connsiteY2" fmla="*/ 519180 h 2646962"/>
              <a:gd name="connsiteX3" fmla="*/ 4226976 w 9864999"/>
              <a:gd name="connsiteY3" fmla="*/ 210960 h 2646962"/>
              <a:gd name="connsiteX4" fmla="*/ 0 w 9864999"/>
              <a:gd name="connsiteY4" fmla="*/ 438136 h 2646962"/>
              <a:gd name="connsiteX5" fmla="*/ 0 w 9864999"/>
              <a:gd name="connsiteY5" fmla="*/ 2646962 h 2646962"/>
              <a:gd name="connsiteX6" fmla="*/ 9748245 w 9864999"/>
              <a:gd name="connsiteY6" fmla="*/ 2640076 h 2646962"/>
              <a:gd name="connsiteX7" fmla="*/ 9864999 w 9864999"/>
              <a:gd name="connsiteY7" fmla="*/ 0 h 2646962"/>
              <a:gd name="connsiteX0" fmla="*/ 9864999 w 9864999"/>
              <a:gd name="connsiteY0" fmla="*/ 0 h 2646963"/>
              <a:gd name="connsiteX1" fmla="*/ 8436424 w 9864999"/>
              <a:gd name="connsiteY1" fmla="*/ 771809 h 2646963"/>
              <a:gd name="connsiteX2" fmla="*/ 6335130 w 9864999"/>
              <a:gd name="connsiteY2" fmla="*/ 519180 h 2646963"/>
              <a:gd name="connsiteX3" fmla="*/ 4226976 w 9864999"/>
              <a:gd name="connsiteY3" fmla="*/ 210960 h 2646963"/>
              <a:gd name="connsiteX4" fmla="*/ 0 w 9864999"/>
              <a:gd name="connsiteY4" fmla="*/ 438136 h 2646963"/>
              <a:gd name="connsiteX5" fmla="*/ 0 w 9864999"/>
              <a:gd name="connsiteY5" fmla="*/ 2646962 h 2646963"/>
              <a:gd name="connsiteX6" fmla="*/ 9864969 w 9864999"/>
              <a:gd name="connsiteY6" fmla="*/ 2646963 h 2646963"/>
              <a:gd name="connsiteX7" fmla="*/ 9864999 w 9864999"/>
              <a:gd name="connsiteY7" fmla="*/ 0 h 2646963"/>
              <a:gd name="connsiteX0" fmla="*/ 9864999 w 9864999"/>
              <a:gd name="connsiteY0" fmla="*/ 0 h 2646963"/>
              <a:gd name="connsiteX1" fmla="*/ 7422897 w 9864999"/>
              <a:gd name="connsiteY1" fmla="*/ 735237 h 2646963"/>
              <a:gd name="connsiteX2" fmla="*/ 6335130 w 9864999"/>
              <a:gd name="connsiteY2" fmla="*/ 519180 h 2646963"/>
              <a:gd name="connsiteX3" fmla="*/ 4226976 w 9864999"/>
              <a:gd name="connsiteY3" fmla="*/ 210960 h 2646963"/>
              <a:gd name="connsiteX4" fmla="*/ 0 w 9864999"/>
              <a:gd name="connsiteY4" fmla="*/ 438136 h 2646963"/>
              <a:gd name="connsiteX5" fmla="*/ 0 w 9864999"/>
              <a:gd name="connsiteY5" fmla="*/ 2646962 h 2646963"/>
              <a:gd name="connsiteX6" fmla="*/ 9864969 w 9864999"/>
              <a:gd name="connsiteY6" fmla="*/ 2646963 h 2646963"/>
              <a:gd name="connsiteX7" fmla="*/ 9864999 w 9864999"/>
              <a:gd name="connsiteY7" fmla="*/ 0 h 2646963"/>
              <a:gd name="connsiteX0" fmla="*/ 9864999 w 9864999"/>
              <a:gd name="connsiteY0" fmla="*/ 0 h 2646963"/>
              <a:gd name="connsiteX1" fmla="*/ 7422897 w 9864999"/>
              <a:gd name="connsiteY1" fmla="*/ 735237 h 2646963"/>
              <a:gd name="connsiteX2" fmla="*/ 6335130 w 9864999"/>
              <a:gd name="connsiteY2" fmla="*/ 519180 h 2646963"/>
              <a:gd name="connsiteX3" fmla="*/ 4226976 w 9864999"/>
              <a:gd name="connsiteY3" fmla="*/ 210960 h 2646963"/>
              <a:gd name="connsiteX4" fmla="*/ 0 w 9864999"/>
              <a:gd name="connsiteY4" fmla="*/ 438136 h 2646963"/>
              <a:gd name="connsiteX5" fmla="*/ 0 w 9864999"/>
              <a:gd name="connsiteY5" fmla="*/ 2646962 h 2646963"/>
              <a:gd name="connsiteX6" fmla="*/ 9864969 w 9864999"/>
              <a:gd name="connsiteY6" fmla="*/ 2646963 h 2646963"/>
              <a:gd name="connsiteX7" fmla="*/ 9864999 w 9864999"/>
              <a:gd name="connsiteY7" fmla="*/ 0 h 2646963"/>
              <a:gd name="connsiteX0" fmla="*/ 9864969 w 10154553"/>
              <a:gd name="connsiteY0" fmla="*/ 2451546 h 2451546"/>
              <a:gd name="connsiteX1" fmla="*/ 7422897 w 10154553"/>
              <a:gd name="connsiteY1" fmla="*/ 539820 h 2451546"/>
              <a:gd name="connsiteX2" fmla="*/ 6335130 w 10154553"/>
              <a:gd name="connsiteY2" fmla="*/ 323763 h 2451546"/>
              <a:gd name="connsiteX3" fmla="*/ 4226976 w 10154553"/>
              <a:gd name="connsiteY3" fmla="*/ 15543 h 2451546"/>
              <a:gd name="connsiteX4" fmla="*/ 0 w 10154553"/>
              <a:gd name="connsiteY4" fmla="*/ 242719 h 2451546"/>
              <a:gd name="connsiteX5" fmla="*/ 0 w 10154553"/>
              <a:gd name="connsiteY5" fmla="*/ 2451545 h 2451546"/>
              <a:gd name="connsiteX6" fmla="*/ 9864969 w 10154553"/>
              <a:gd name="connsiteY6" fmla="*/ 2451546 h 2451546"/>
              <a:gd name="connsiteX0" fmla="*/ 7409980 w 8005650"/>
              <a:gd name="connsiteY0" fmla="*/ 2451546 h 2451546"/>
              <a:gd name="connsiteX1" fmla="*/ 7422897 w 8005650"/>
              <a:gd name="connsiteY1" fmla="*/ 539820 h 2451546"/>
              <a:gd name="connsiteX2" fmla="*/ 6335130 w 8005650"/>
              <a:gd name="connsiteY2" fmla="*/ 323763 h 2451546"/>
              <a:gd name="connsiteX3" fmla="*/ 4226976 w 8005650"/>
              <a:gd name="connsiteY3" fmla="*/ 15543 h 2451546"/>
              <a:gd name="connsiteX4" fmla="*/ 0 w 8005650"/>
              <a:gd name="connsiteY4" fmla="*/ 242719 h 2451546"/>
              <a:gd name="connsiteX5" fmla="*/ 0 w 8005650"/>
              <a:gd name="connsiteY5" fmla="*/ 2451545 h 2451546"/>
              <a:gd name="connsiteX6" fmla="*/ 7409980 w 8005650"/>
              <a:gd name="connsiteY6" fmla="*/ 2451546 h 2451546"/>
              <a:gd name="connsiteX0" fmla="*/ 7409980 w 7535192"/>
              <a:gd name="connsiteY0" fmla="*/ 2451546 h 2451546"/>
              <a:gd name="connsiteX1" fmla="*/ 7422897 w 7535192"/>
              <a:gd name="connsiteY1" fmla="*/ 539820 h 2451546"/>
              <a:gd name="connsiteX2" fmla="*/ 6335130 w 7535192"/>
              <a:gd name="connsiteY2" fmla="*/ 323763 h 2451546"/>
              <a:gd name="connsiteX3" fmla="*/ 4226976 w 7535192"/>
              <a:gd name="connsiteY3" fmla="*/ 15543 h 2451546"/>
              <a:gd name="connsiteX4" fmla="*/ 0 w 7535192"/>
              <a:gd name="connsiteY4" fmla="*/ 242719 h 2451546"/>
              <a:gd name="connsiteX5" fmla="*/ 0 w 7535192"/>
              <a:gd name="connsiteY5" fmla="*/ 2451545 h 2451546"/>
              <a:gd name="connsiteX6" fmla="*/ 7409980 w 7535192"/>
              <a:gd name="connsiteY6" fmla="*/ 2451546 h 2451546"/>
              <a:gd name="connsiteX0" fmla="*/ 7409980 w 7542378"/>
              <a:gd name="connsiteY0" fmla="*/ 2451546 h 2451546"/>
              <a:gd name="connsiteX1" fmla="*/ 7422897 w 7542378"/>
              <a:gd name="connsiteY1" fmla="*/ 539820 h 2451546"/>
              <a:gd name="connsiteX2" fmla="*/ 6335130 w 7542378"/>
              <a:gd name="connsiteY2" fmla="*/ 323763 h 2451546"/>
              <a:gd name="connsiteX3" fmla="*/ 4226976 w 7542378"/>
              <a:gd name="connsiteY3" fmla="*/ 15543 h 2451546"/>
              <a:gd name="connsiteX4" fmla="*/ 0 w 7542378"/>
              <a:gd name="connsiteY4" fmla="*/ 242719 h 2451546"/>
              <a:gd name="connsiteX5" fmla="*/ 0 w 7542378"/>
              <a:gd name="connsiteY5" fmla="*/ 2451545 h 2451546"/>
              <a:gd name="connsiteX6" fmla="*/ 7409980 w 7542378"/>
              <a:gd name="connsiteY6" fmla="*/ 2451546 h 2451546"/>
              <a:gd name="connsiteX0" fmla="*/ 7409980 w 7527535"/>
              <a:gd name="connsiteY0" fmla="*/ 2450560 h 2450560"/>
              <a:gd name="connsiteX1" fmla="*/ 7394588 w 7527535"/>
              <a:gd name="connsiteY1" fmla="*/ 379386 h 2450560"/>
              <a:gd name="connsiteX2" fmla="*/ 6335130 w 7527535"/>
              <a:gd name="connsiteY2" fmla="*/ 322777 h 2450560"/>
              <a:gd name="connsiteX3" fmla="*/ 4226976 w 7527535"/>
              <a:gd name="connsiteY3" fmla="*/ 14557 h 2450560"/>
              <a:gd name="connsiteX4" fmla="*/ 0 w 7527535"/>
              <a:gd name="connsiteY4" fmla="*/ 241733 h 2450560"/>
              <a:gd name="connsiteX5" fmla="*/ 0 w 7527535"/>
              <a:gd name="connsiteY5" fmla="*/ 2450559 h 2450560"/>
              <a:gd name="connsiteX6" fmla="*/ 7409980 w 7527535"/>
              <a:gd name="connsiteY6" fmla="*/ 2450560 h 2450560"/>
              <a:gd name="connsiteX0" fmla="*/ 7409980 w 7584591"/>
              <a:gd name="connsiteY0" fmla="*/ 2450560 h 2450560"/>
              <a:gd name="connsiteX1" fmla="*/ 7394588 w 7584591"/>
              <a:gd name="connsiteY1" fmla="*/ 379386 h 2450560"/>
              <a:gd name="connsiteX2" fmla="*/ 6335130 w 7584591"/>
              <a:gd name="connsiteY2" fmla="*/ 322777 h 2450560"/>
              <a:gd name="connsiteX3" fmla="*/ 4226976 w 7584591"/>
              <a:gd name="connsiteY3" fmla="*/ 14557 h 2450560"/>
              <a:gd name="connsiteX4" fmla="*/ 0 w 7584591"/>
              <a:gd name="connsiteY4" fmla="*/ 241733 h 2450560"/>
              <a:gd name="connsiteX5" fmla="*/ 0 w 7584591"/>
              <a:gd name="connsiteY5" fmla="*/ 2450559 h 2450560"/>
              <a:gd name="connsiteX6" fmla="*/ 7409980 w 7584591"/>
              <a:gd name="connsiteY6" fmla="*/ 2450560 h 2450560"/>
              <a:gd name="connsiteX0" fmla="*/ 7409980 w 7762741"/>
              <a:gd name="connsiteY0" fmla="*/ 2485329 h 2485329"/>
              <a:gd name="connsiteX1" fmla="*/ 6335130 w 7762741"/>
              <a:gd name="connsiteY1" fmla="*/ 357546 h 2485329"/>
              <a:gd name="connsiteX2" fmla="*/ 4226976 w 7762741"/>
              <a:gd name="connsiteY2" fmla="*/ 49326 h 2485329"/>
              <a:gd name="connsiteX3" fmla="*/ 0 w 7762741"/>
              <a:gd name="connsiteY3" fmla="*/ 276502 h 2485329"/>
              <a:gd name="connsiteX4" fmla="*/ 0 w 7762741"/>
              <a:gd name="connsiteY4" fmla="*/ 2485328 h 2485329"/>
              <a:gd name="connsiteX5" fmla="*/ 7409980 w 7762741"/>
              <a:gd name="connsiteY5" fmla="*/ 2485329 h 2485329"/>
              <a:gd name="connsiteX0" fmla="*/ 7409980 w 8024836"/>
              <a:gd name="connsiteY0" fmla="*/ 2436995 h 2436995"/>
              <a:gd name="connsiteX1" fmla="*/ 7421486 w 8024836"/>
              <a:gd name="connsiteY1" fmla="*/ 485898 h 2436995"/>
              <a:gd name="connsiteX2" fmla="*/ 4226976 w 8024836"/>
              <a:gd name="connsiteY2" fmla="*/ 992 h 2436995"/>
              <a:gd name="connsiteX3" fmla="*/ 0 w 8024836"/>
              <a:gd name="connsiteY3" fmla="*/ 228168 h 2436995"/>
              <a:gd name="connsiteX4" fmla="*/ 0 w 8024836"/>
              <a:gd name="connsiteY4" fmla="*/ 2436994 h 2436995"/>
              <a:gd name="connsiteX5" fmla="*/ 7409980 w 8024836"/>
              <a:gd name="connsiteY5" fmla="*/ 2436995 h 2436995"/>
              <a:gd name="connsiteX0" fmla="*/ 7409980 w 8026446"/>
              <a:gd name="connsiteY0" fmla="*/ 2436995 h 2436995"/>
              <a:gd name="connsiteX1" fmla="*/ 7421486 w 8026446"/>
              <a:gd name="connsiteY1" fmla="*/ 485898 h 2436995"/>
              <a:gd name="connsiteX2" fmla="*/ 4226976 w 8026446"/>
              <a:gd name="connsiteY2" fmla="*/ 992 h 2436995"/>
              <a:gd name="connsiteX3" fmla="*/ 0 w 8026446"/>
              <a:gd name="connsiteY3" fmla="*/ 228168 h 2436995"/>
              <a:gd name="connsiteX4" fmla="*/ 0 w 8026446"/>
              <a:gd name="connsiteY4" fmla="*/ 2436994 h 2436995"/>
              <a:gd name="connsiteX5" fmla="*/ 7409980 w 8026446"/>
              <a:gd name="connsiteY5" fmla="*/ 2436995 h 2436995"/>
              <a:gd name="connsiteX0" fmla="*/ 7409980 w 7884140"/>
              <a:gd name="connsiteY0" fmla="*/ 2436995 h 2436995"/>
              <a:gd name="connsiteX1" fmla="*/ 7421486 w 7884140"/>
              <a:gd name="connsiteY1" fmla="*/ 485898 h 2436995"/>
              <a:gd name="connsiteX2" fmla="*/ 4226976 w 7884140"/>
              <a:gd name="connsiteY2" fmla="*/ 992 h 2436995"/>
              <a:gd name="connsiteX3" fmla="*/ 0 w 7884140"/>
              <a:gd name="connsiteY3" fmla="*/ 228168 h 2436995"/>
              <a:gd name="connsiteX4" fmla="*/ 0 w 7884140"/>
              <a:gd name="connsiteY4" fmla="*/ 2436994 h 2436995"/>
              <a:gd name="connsiteX5" fmla="*/ 7409980 w 7884140"/>
              <a:gd name="connsiteY5" fmla="*/ 2436995 h 2436995"/>
              <a:gd name="connsiteX0" fmla="*/ 7409980 w 7424412"/>
              <a:gd name="connsiteY0" fmla="*/ 2436995 h 2436995"/>
              <a:gd name="connsiteX1" fmla="*/ 7421486 w 7424412"/>
              <a:gd name="connsiteY1" fmla="*/ 485898 h 2436995"/>
              <a:gd name="connsiteX2" fmla="*/ 4226976 w 7424412"/>
              <a:gd name="connsiteY2" fmla="*/ 992 h 2436995"/>
              <a:gd name="connsiteX3" fmla="*/ 0 w 7424412"/>
              <a:gd name="connsiteY3" fmla="*/ 228168 h 2436995"/>
              <a:gd name="connsiteX4" fmla="*/ 0 w 7424412"/>
              <a:gd name="connsiteY4" fmla="*/ 2436994 h 2436995"/>
              <a:gd name="connsiteX5" fmla="*/ 7409980 w 7424412"/>
              <a:gd name="connsiteY5" fmla="*/ 2436995 h 2436995"/>
              <a:gd name="connsiteX0" fmla="*/ 7409980 w 7413984"/>
              <a:gd name="connsiteY0" fmla="*/ 2436963 h 2436963"/>
              <a:gd name="connsiteX1" fmla="*/ 7403793 w 7413984"/>
              <a:gd name="connsiteY1" fmla="*/ 481557 h 2436963"/>
              <a:gd name="connsiteX2" fmla="*/ 4226976 w 7413984"/>
              <a:gd name="connsiteY2" fmla="*/ 960 h 2436963"/>
              <a:gd name="connsiteX3" fmla="*/ 0 w 7413984"/>
              <a:gd name="connsiteY3" fmla="*/ 228136 h 2436963"/>
              <a:gd name="connsiteX4" fmla="*/ 0 w 7413984"/>
              <a:gd name="connsiteY4" fmla="*/ 2436962 h 2436963"/>
              <a:gd name="connsiteX5" fmla="*/ 7409980 w 7413984"/>
              <a:gd name="connsiteY5" fmla="*/ 2436963 h 2436963"/>
              <a:gd name="connsiteX0" fmla="*/ 7409980 w 7414404"/>
              <a:gd name="connsiteY0" fmla="*/ 2436658 h 2436658"/>
              <a:gd name="connsiteX1" fmla="*/ 7405271 w 7414404"/>
              <a:gd name="connsiteY1" fmla="*/ 436267 h 2436658"/>
              <a:gd name="connsiteX2" fmla="*/ 4226976 w 7414404"/>
              <a:gd name="connsiteY2" fmla="*/ 655 h 2436658"/>
              <a:gd name="connsiteX3" fmla="*/ 0 w 7414404"/>
              <a:gd name="connsiteY3" fmla="*/ 227831 h 2436658"/>
              <a:gd name="connsiteX4" fmla="*/ 0 w 7414404"/>
              <a:gd name="connsiteY4" fmla="*/ 2436657 h 2436658"/>
              <a:gd name="connsiteX5" fmla="*/ 7409980 w 7414404"/>
              <a:gd name="connsiteY5" fmla="*/ 2436658 h 2436658"/>
              <a:gd name="connsiteX0" fmla="*/ 7409980 w 7414804"/>
              <a:gd name="connsiteY0" fmla="*/ 2436658 h 2436658"/>
              <a:gd name="connsiteX1" fmla="*/ 7405271 w 7414804"/>
              <a:gd name="connsiteY1" fmla="*/ 436267 h 2436658"/>
              <a:gd name="connsiteX2" fmla="*/ 4226976 w 7414804"/>
              <a:gd name="connsiteY2" fmla="*/ 655 h 2436658"/>
              <a:gd name="connsiteX3" fmla="*/ 0 w 7414804"/>
              <a:gd name="connsiteY3" fmla="*/ 227831 h 2436658"/>
              <a:gd name="connsiteX4" fmla="*/ 0 w 7414804"/>
              <a:gd name="connsiteY4" fmla="*/ 2436657 h 2436658"/>
              <a:gd name="connsiteX5" fmla="*/ 7409980 w 7414804"/>
              <a:gd name="connsiteY5" fmla="*/ 2436658 h 2436658"/>
              <a:gd name="connsiteX0" fmla="*/ 7409980 w 7412300"/>
              <a:gd name="connsiteY0" fmla="*/ 2436658 h 2436658"/>
              <a:gd name="connsiteX1" fmla="*/ 7405271 w 7412300"/>
              <a:gd name="connsiteY1" fmla="*/ 436267 h 2436658"/>
              <a:gd name="connsiteX2" fmla="*/ 4226976 w 7412300"/>
              <a:gd name="connsiteY2" fmla="*/ 655 h 2436658"/>
              <a:gd name="connsiteX3" fmla="*/ 0 w 7412300"/>
              <a:gd name="connsiteY3" fmla="*/ 227831 h 2436658"/>
              <a:gd name="connsiteX4" fmla="*/ 0 w 7412300"/>
              <a:gd name="connsiteY4" fmla="*/ 2436657 h 2436658"/>
              <a:gd name="connsiteX5" fmla="*/ 7409980 w 7412300"/>
              <a:gd name="connsiteY5" fmla="*/ 2436658 h 2436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12300" h="2436658">
                <a:moveTo>
                  <a:pt x="7409980" y="2436658"/>
                </a:moveTo>
                <a:cubicBezTo>
                  <a:pt x="7412493" y="946850"/>
                  <a:pt x="7415137" y="429232"/>
                  <a:pt x="7405271" y="436267"/>
                </a:cubicBezTo>
                <a:cubicBezTo>
                  <a:pt x="6913287" y="787079"/>
                  <a:pt x="5461188" y="35394"/>
                  <a:pt x="4226976" y="655"/>
                </a:cubicBezTo>
                <a:cubicBezTo>
                  <a:pt x="2992764" y="-34084"/>
                  <a:pt x="1634397" y="1330155"/>
                  <a:pt x="0" y="227831"/>
                </a:cubicBezTo>
                <a:lnTo>
                  <a:pt x="0" y="2436657"/>
                </a:lnTo>
                <a:lnTo>
                  <a:pt x="7409980" y="2436658"/>
                </a:lnTo>
                <a:close/>
              </a:path>
            </a:pathLst>
          </a:custGeom>
          <a:solidFill>
            <a:srgbClr val="1E5860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de-DE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B172D1CE-0B34-4741-8BF5-80B53625279E}"/>
              </a:ext>
            </a:extLst>
          </p:cNvPr>
          <p:cNvSpPr txBox="1"/>
          <p:nvPr/>
        </p:nvSpPr>
        <p:spPr>
          <a:xfrm>
            <a:off x="601099" y="4556662"/>
            <a:ext cx="8770556" cy="978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de-DE" sz="2600" dirty="0">
                <a:solidFill>
                  <a:schemeClr val="bg1"/>
                </a:solidFill>
                <a:latin typeface="Calibri "/>
              </a:rPr>
              <a:t>Die Etablierung und Stabilisierung der </a:t>
            </a:r>
            <a:r>
              <a:rPr lang="de-DE" sz="2600" dirty="0" err="1">
                <a:solidFill>
                  <a:schemeClr val="bg1"/>
                </a:solidFill>
                <a:latin typeface="Calibri "/>
              </a:rPr>
              <a:t>Auerhuhnpopulation</a:t>
            </a:r>
            <a:r>
              <a:rPr lang="de-DE" sz="2600" dirty="0">
                <a:solidFill>
                  <a:schemeClr val="bg1"/>
                </a:solidFill>
                <a:latin typeface="Calibri "/>
              </a:rPr>
              <a:t> in Brandenburg mit Hilfe von schwedischen Wildvögeln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237956CA-E730-4B7A-B823-6BB50C021803}"/>
              </a:ext>
            </a:extLst>
          </p:cNvPr>
          <p:cNvSpPr txBox="1"/>
          <p:nvPr/>
        </p:nvSpPr>
        <p:spPr>
          <a:xfrm>
            <a:off x="11438268" y="-804933"/>
            <a:ext cx="7537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cap="small" dirty="0">
                <a:solidFill>
                  <a:schemeClr val="bg1"/>
                </a:solidFill>
              </a:rPr>
              <a:t>S. Hennig</a:t>
            </a: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C35DB294-ED17-B34D-0712-5388F18250FC}"/>
              </a:ext>
            </a:extLst>
          </p:cNvPr>
          <p:cNvSpPr/>
          <p:nvPr/>
        </p:nvSpPr>
        <p:spPr>
          <a:xfrm>
            <a:off x="-7887" y="5921406"/>
            <a:ext cx="12199887" cy="9365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8" name="Bild 47">
            <a:extLst>
              <a:ext uri="{FF2B5EF4-FFF2-40B4-BE49-F238E27FC236}">
                <a16:creationId xmlns:a16="http://schemas.microsoft.com/office/drawing/2014/main" id="{C46A3B36-8FA9-D01B-7B5C-04EA9EBE70F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099" y="6030020"/>
            <a:ext cx="991483" cy="779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Grafik 12" descr="Ein Bild, das Text, Schrift, Electric Blue (Farbe), Symbol enthält.&#10;&#10;KI-generierte Inhalte können fehlerhaft sein.">
            <a:extLst>
              <a:ext uri="{FF2B5EF4-FFF2-40B4-BE49-F238E27FC236}">
                <a16:creationId xmlns:a16="http://schemas.microsoft.com/office/drawing/2014/main" id="{3A794B26-9301-328B-9AB6-464ACD4E83A2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6736" y="6125125"/>
            <a:ext cx="2827132" cy="593118"/>
          </a:xfrm>
          <a:prstGeom prst="rect">
            <a:avLst/>
          </a:prstGeom>
        </p:spPr>
      </p:pic>
      <p:pic>
        <p:nvPicPr>
          <p:cNvPr id="15" name="Grafik 14" descr="Ein Bild, das Text, Schrift, Screenshot, Grafiken enthält.&#10;&#10;KI-generierte Inhalte können fehlerhaft sein.">
            <a:extLst>
              <a:ext uri="{FF2B5EF4-FFF2-40B4-BE49-F238E27FC236}">
                <a16:creationId xmlns:a16="http://schemas.microsoft.com/office/drawing/2014/main" id="{1955D916-B052-7C5F-0EEE-93FA5C5D1A27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230" y="6024218"/>
            <a:ext cx="2336346" cy="883217"/>
          </a:xfrm>
          <a:prstGeom prst="rect">
            <a:avLst/>
          </a:prstGeom>
        </p:spPr>
      </p:pic>
      <p:pic>
        <p:nvPicPr>
          <p:cNvPr id="17" name="Grafik 16" descr="Ein Bild, das Text, Schrift, Grafiken, Grafikdesign enthält.&#10;&#10;KI-generierte Inhalte können fehlerhaft sein.">
            <a:extLst>
              <a:ext uri="{FF2B5EF4-FFF2-40B4-BE49-F238E27FC236}">
                <a16:creationId xmlns:a16="http://schemas.microsoft.com/office/drawing/2014/main" id="{36A7457B-EFCD-1F2B-5206-A87551F414E1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0746" y="6125125"/>
            <a:ext cx="2020326" cy="532043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D4CF6C0E-B093-4A0B-3134-CAB0A0F20BDE}"/>
              </a:ext>
            </a:extLst>
          </p:cNvPr>
          <p:cNvSpPr txBox="1"/>
          <p:nvPr/>
        </p:nvSpPr>
        <p:spPr>
          <a:xfrm>
            <a:off x="10578898" y="5211427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18.09.2025</a:t>
            </a:r>
          </a:p>
        </p:txBody>
      </p:sp>
    </p:spTree>
    <p:extLst>
      <p:ext uri="{BB962C8B-B14F-4D97-AF65-F5344CB8AC3E}">
        <p14:creationId xmlns:p14="http://schemas.microsoft.com/office/powerpoint/2010/main" val="25696927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B722D649-ED4B-8E26-EE48-50D4B8D90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F6227-F08F-4070-A8D7-341C6FCA27FD}" type="slidenum">
              <a:rPr lang="de-DE" smtClean="0"/>
              <a:pPr/>
              <a:t>2</a:t>
            </a:fld>
            <a:endParaRPr lang="de-DE" dirty="0"/>
          </a:p>
        </p:txBody>
      </p:sp>
      <p:pic>
        <p:nvPicPr>
          <p:cNvPr id="4" name="Grafik 3" descr="Ein Bild, das draußen, Text, Himmel, Gebäude enthält.&#10;&#10;KI-generierte Inhalte können fehlerhaft sein.">
            <a:extLst>
              <a:ext uri="{FF2B5EF4-FFF2-40B4-BE49-F238E27FC236}">
                <a16:creationId xmlns:a16="http://schemas.microsoft.com/office/drawing/2014/main" id="{7CFF2EE3-5CD4-1C19-0BCE-75DF4750C43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722" y="1433722"/>
            <a:ext cx="5027586" cy="2826838"/>
          </a:xfrm>
          <a:prstGeom prst="roundRect">
            <a:avLst>
              <a:gd name="adj" fmla="val 4870"/>
            </a:avLst>
          </a:prstGeom>
        </p:spPr>
      </p:pic>
      <p:pic>
        <p:nvPicPr>
          <p:cNvPr id="6" name="Grafik 5" descr="Ein Bild, das Gebäude, draußen, Fenster, Baum enthält.&#10;&#10;KI-generierte Inhalte können fehlerhaft sein.">
            <a:extLst>
              <a:ext uri="{FF2B5EF4-FFF2-40B4-BE49-F238E27FC236}">
                <a16:creationId xmlns:a16="http://schemas.microsoft.com/office/drawing/2014/main" id="{3930B512-0D02-6551-E10E-C60F22782A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1" t="489" r="1" b="-493"/>
          <a:stretch/>
        </p:blipFill>
        <p:spPr>
          <a:xfrm>
            <a:off x="6554775" y="1433722"/>
            <a:ext cx="4657253" cy="3493919"/>
          </a:xfrm>
          <a:prstGeom prst="roundRect">
            <a:avLst>
              <a:gd name="adj" fmla="val 4500"/>
            </a:avLst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AABB4B4C-5837-35B9-E6F2-CFED83DC3917}"/>
              </a:ext>
            </a:extLst>
          </p:cNvPr>
          <p:cNvSpPr txBox="1"/>
          <p:nvPr/>
        </p:nvSpPr>
        <p:spPr>
          <a:xfrm>
            <a:off x="307345" y="173652"/>
            <a:ext cx="88822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>
                <a:solidFill>
                  <a:schemeClr val="bg1"/>
                </a:solidFill>
              </a:rPr>
              <a:t>Förderverein Naturpark Niederlausitzer Heidelandschaft e.V.</a:t>
            </a:r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4ABBF2D2-BD8C-59C6-7C74-A17803FC6DD7}"/>
              </a:ext>
            </a:extLst>
          </p:cNvPr>
          <p:cNvSpPr/>
          <p:nvPr/>
        </p:nvSpPr>
        <p:spPr>
          <a:xfrm>
            <a:off x="893723" y="4585063"/>
            <a:ext cx="5027586" cy="1254034"/>
          </a:xfrm>
          <a:prstGeom prst="roundRect">
            <a:avLst>
              <a:gd name="adj" fmla="val 10659"/>
            </a:avLst>
          </a:prstGeom>
          <a:solidFill>
            <a:srgbClr val="31929F"/>
          </a:solidFill>
          <a:ln w="9525">
            <a:solidFill>
              <a:srgbClr val="1E5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1991 </a:t>
            </a:r>
            <a:r>
              <a:rPr lang="en-GB" sz="2000" dirty="0" err="1"/>
              <a:t>gegründet</a:t>
            </a:r>
            <a:r>
              <a:rPr lang="en-GB" sz="2000" dirty="0"/>
              <a:t>, 52 </a:t>
            </a:r>
            <a:r>
              <a:rPr lang="de-DE" sz="2000" dirty="0"/>
              <a:t>Mitglieder (2025)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1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6 ELER-</a:t>
            </a:r>
            <a:r>
              <a:rPr lang="en-GB" sz="2000" dirty="0" err="1"/>
              <a:t>geförderte</a:t>
            </a:r>
            <a:r>
              <a:rPr lang="en-GB" sz="2000" dirty="0"/>
              <a:t> </a:t>
            </a:r>
            <a:r>
              <a:rPr lang="en-GB" sz="2000" dirty="0" err="1"/>
              <a:t>Projekte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84627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rafik 32" descr="Ein Bild, das Karte, Text, Atlas enthält.&#10;&#10;KI-generierte Inhalte können fehlerhaft sein.">
            <a:extLst>
              <a:ext uri="{FF2B5EF4-FFF2-40B4-BE49-F238E27FC236}">
                <a16:creationId xmlns:a16="http://schemas.microsoft.com/office/drawing/2014/main" id="{06EAB174-B5F9-6B28-921E-51A2B539EA3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3" t="3346" r="4699" b="5884"/>
          <a:stretch/>
        </p:blipFill>
        <p:spPr>
          <a:xfrm>
            <a:off x="2808694" y="2009421"/>
            <a:ext cx="617883" cy="567267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8752B37D-ED10-4554-AF4D-6C775B604F08}"/>
              </a:ext>
            </a:extLst>
          </p:cNvPr>
          <p:cNvSpPr txBox="1"/>
          <p:nvPr/>
        </p:nvSpPr>
        <p:spPr>
          <a:xfrm>
            <a:off x="307345" y="216684"/>
            <a:ext cx="13184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>
                <a:solidFill>
                  <a:schemeClr val="bg1"/>
                </a:solidFill>
              </a:rPr>
              <a:t>Historie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86088F69-424F-4328-940D-5FB55CF0885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59" r="2290"/>
          <a:stretch/>
        </p:blipFill>
        <p:spPr>
          <a:xfrm>
            <a:off x="571162" y="1383763"/>
            <a:ext cx="4097659" cy="2786850"/>
          </a:xfrm>
          <a:prstGeom prst="rect">
            <a:avLst/>
          </a:prstGeom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EE67FC7D-F14B-47F4-AF6E-5024F7C356C6}"/>
              </a:ext>
            </a:extLst>
          </p:cNvPr>
          <p:cNvSpPr/>
          <p:nvPr/>
        </p:nvSpPr>
        <p:spPr>
          <a:xfrm>
            <a:off x="2541613" y="2105100"/>
            <a:ext cx="642420" cy="689073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4DCF5255-C116-474D-A0E4-7168789E6A24}"/>
              </a:ext>
            </a:extLst>
          </p:cNvPr>
          <p:cNvSpPr txBox="1"/>
          <p:nvPr/>
        </p:nvSpPr>
        <p:spPr>
          <a:xfrm>
            <a:off x="3513575" y="3908775"/>
            <a:ext cx="12323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cap="small" dirty="0" err="1"/>
              <a:t>Mlur</a:t>
            </a:r>
            <a:r>
              <a:rPr lang="de-DE" sz="1200" cap="small" dirty="0"/>
              <a:t> 2002, mod.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FA3FC01E-4440-3E03-E36A-840CE9012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83159" y="6451933"/>
            <a:ext cx="2743200" cy="365125"/>
          </a:xfrm>
        </p:spPr>
        <p:txBody>
          <a:bodyPr/>
          <a:lstStyle/>
          <a:p>
            <a:fld id="{AF5F6227-F08F-4070-A8D7-341C6FCA27FD}" type="slidenum">
              <a:rPr lang="de-DE" smtClean="0"/>
              <a:t>3</a:t>
            </a:fld>
            <a:endParaRPr lang="de-DE" dirty="0"/>
          </a:p>
        </p:txBody>
      </p:sp>
      <p:pic>
        <p:nvPicPr>
          <p:cNvPr id="25" name="Grafik 24">
            <a:extLst>
              <a:ext uri="{FF2B5EF4-FFF2-40B4-BE49-F238E27FC236}">
                <a16:creationId xmlns:a16="http://schemas.microsoft.com/office/drawing/2014/main" id="{61AB1249-2B43-1D0A-D0E2-4B4F59F035D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963" t="-1784" r="1008" b="1784"/>
          <a:stretch/>
        </p:blipFill>
        <p:spPr>
          <a:xfrm>
            <a:off x="1129479" y="4414224"/>
            <a:ext cx="2132932" cy="1765312"/>
          </a:xfrm>
          <a:prstGeom prst="roundRect">
            <a:avLst>
              <a:gd name="adj" fmla="val 3539"/>
            </a:avLst>
          </a:prstGeom>
          <a:ln w="3175">
            <a:solidFill>
              <a:schemeClr val="tx1"/>
            </a:solidFill>
          </a:ln>
        </p:spPr>
      </p:pic>
      <p:pic>
        <p:nvPicPr>
          <p:cNvPr id="26" name="Grafik 25">
            <a:extLst>
              <a:ext uri="{FF2B5EF4-FFF2-40B4-BE49-F238E27FC236}">
                <a16:creationId xmlns:a16="http://schemas.microsoft.com/office/drawing/2014/main" id="{478A2393-ECD0-7D3B-266F-B5D615FA37C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84" r="24475"/>
          <a:stretch/>
        </p:blipFill>
        <p:spPr>
          <a:xfrm>
            <a:off x="5672887" y="4414224"/>
            <a:ext cx="1917596" cy="1765310"/>
          </a:xfrm>
          <a:prstGeom prst="roundRect">
            <a:avLst>
              <a:gd name="adj" fmla="val 2975"/>
            </a:avLst>
          </a:prstGeom>
          <a:ln w="3175">
            <a:solidFill>
              <a:schemeClr val="tx1"/>
            </a:solidFill>
          </a:ln>
        </p:spPr>
      </p:pic>
      <p:pic>
        <p:nvPicPr>
          <p:cNvPr id="27" name="Grafik 26" descr="Ein Bild, das Foto, draußen, Zug, Himmel enthält.&#10;&#10;Automatisch generierte Beschreibung">
            <a:extLst>
              <a:ext uri="{FF2B5EF4-FFF2-40B4-BE49-F238E27FC236}">
                <a16:creationId xmlns:a16="http://schemas.microsoft.com/office/drawing/2014/main" id="{8FB056DD-61CE-1D64-5574-0B5DF4A6034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4" t="5114" r="26248" b="8904"/>
          <a:stretch/>
        </p:blipFill>
        <p:spPr>
          <a:xfrm>
            <a:off x="3508851" y="4414228"/>
            <a:ext cx="1917596" cy="1765308"/>
          </a:xfrm>
          <a:prstGeom prst="roundRect">
            <a:avLst>
              <a:gd name="adj" fmla="val 3035"/>
            </a:avLst>
          </a:prstGeom>
          <a:ln w="3175">
            <a:solidFill>
              <a:schemeClr val="tx1"/>
            </a:solidFill>
          </a:ln>
        </p:spPr>
      </p:pic>
      <p:pic>
        <p:nvPicPr>
          <p:cNvPr id="28" name="Grafik 27">
            <a:extLst>
              <a:ext uri="{FF2B5EF4-FFF2-40B4-BE49-F238E27FC236}">
                <a16:creationId xmlns:a16="http://schemas.microsoft.com/office/drawing/2014/main" id="{382B1DAE-FCDA-79EC-CDE1-EB70448F9C3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9571" t="2595" b="2982"/>
          <a:stretch/>
        </p:blipFill>
        <p:spPr>
          <a:xfrm>
            <a:off x="7079297" y="1216779"/>
            <a:ext cx="1917596" cy="2786850"/>
          </a:xfrm>
          <a:prstGeom prst="roundRect">
            <a:avLst>
              <a:gd name="adj" fmla="val 0"/>
            </a:avLst>
          </a:prstGeom>
          <a:ln w="6350">
            <a:solidFill>
              <a:srgbClr val="2C3B21"/>
            </a:solidFill>
          </a:ln>
        </p:spPr>
      </p:pic>
      <p:grpSp>
        <p:nvGrpSpPr>
          <p:cNvPr id="29" name="Gruppieren 28">
            <a:extLst>
              <a:ext uri="{FF2B5EF4-FFF2-40B4-BE49-F238E27FC236}">
                <a16:creationId xmlns:a16="http://schemas.microsoft.com/office/drawing/2014/main" id="{CD461193-8AC6-A546-14FE-819632D445E6}"/>
              </a:ext>
            </a:extLst>
          </p:cNvPr>
          <p:cNvGrpSpPr/>
          <p:nvPr/>
        </p:nvGrpSpPr>
        <p:grpSpPr>
          <a:xfrm>
            <a:off x="9383159" y="1419964"/>
            <a:ext cx="2158352" cy="2517614"/>
            <a:chOff x="8619898" y="1449833"/>
            <a:chExt cx="2283629" cy="3056087"/>
          </a:xfrm>
        </p:grpSpPr>
        <p:sp>
          <p:nvSpPr>
            <p:cNvPr id="30" name="Freihandform: Form 29">
              <a:extLst>
                <a:ext uri="{FF2B5EF4-FFF2-40B4-BE49-F238E27FC236}">
                  <a16:creationId xmlns:a16="http://schemas.microsoft.com/office/drawing/2014/main" id="{FEAE247C-E4CD-DD98-283C-AE7A1A73FEB5}"/>
                </a:ext>
              </a:extLst>
            </p:cNvPr>
            <p:cNvSpPr/>
            <p:nvPr/>
          </p:nvSpPr>
          <p:spPr>
            <a:xfrm>
              <a:off x="8619899" y="1449833"/>
              <a:ext cx="2283628" cy="1450223"/>
            </a:xfrm>
            <a:custGeom>
              <a:avLst/>
              <a:gdLst>
                <a:gd name="connsiteX0" fmla="*/ 0 w 2948651"/>
                <a:gd name="connsiteY0" fmla="*/ 241709 h 1450223"/>
                <a:gd name="connsiteX1" fmla="*/ 241709 w 2948651"/>
                <a:gd name="connsiteY1" fmla="*/ 0 h 1450223"/>
                <a:gd name="connsiteX2" fmla="*/ 2706942 w 2948651"/>
                <a:gd name="connsiteY2" fmla="*/ 0 h 1450223"/>
                <a:gd name="connsiteX3" fmla="*/ 2948651 w 2948651"/>
                <a:gd name="connsiteY3" fmla="*/ 241709 h 1450223"/>
                <a:gd name="connsiteX4" fmla="*/ 2948651 w 2948651"/>
                <a:gd name="connsiteY4" fmla="*/ 1208514 h 1450223"/>
                <a:gd name="connsiteX5" fmla="*/ 2706942 w 2948651"/>
                <a:gd name="connsiteY5" fmla="*/ 1450223 h 1450223"/>
                <a:gd name="connsiteX6" fmla="*/ 241709 w 2948651"/>
                <a:gd name="connsiteY6" fmla="*/ 1450223 h 1450223"/>
                <a:gd name="connsiteX7" fmla="*/ 0 w 2948651"/>
                <a:gd name="connsiteY7" fmla="*/ 1208514 h 1450223"/>
                <a:gd name="connsiteX8" fmla="*/ 0 w 2948651"/>
                <a:gd name="connsiteY8" fmla="*/ 241709 h 1450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48651" h="1450223">
                  <a:moveTo>
                    <a:pt x="0" y="241709"/>
                  </a:moveTo>
                  <a:cubicBezTo>
                    <a:pt x="0" y="108217"/>
                    <a:pt x="108217" y="0"/>
                    <a:pt x="241709" y="0"/>
                  </a:cubicBezTo>
                  <a:lnTo>
                    <a:pt x="2706942" y="0"/>
                  </a:lnTo>
                  <a:cubicBezTo>
                    <a:pt x="2840434" y="0"/>
                    <a:pt x="2948651" y="108217"/>
                    <a:pt x="2948651" y="241709"/>
                  </a:cubicBezTo>
                  <a:lnTo>
                    <a:pt x="2948651" y="1208514"/>
                  </a:lnTo>
                  <a:cubicBezTo>
                    <a:pt x="2948651" y="1342006"/>
                    <a:pt x="2840434" y="1450223"/>
                    <a:pt x="2706942" y="1450223"/>
                  </a:cubicBezTo>
                  <a:lnTo>
                    <a:pt x="241709" y="1450223"/>
                  </a:lnTo>
                  <a:cubicBezTo>
                    <a:pt x="108217" y="1450223"/>
                    <a:pt x="0" y="1342006"/>
                    <a:pt x="0" y="1208514"/>
                  </a:cubicBezTo>
                  <a:lnTo>
                    <a:pt x="0" y="241709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6994" tIns="108894" rIns="146994" bIns="108894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e-DE" sz="2000" kern="1200" dirty="0" err="1">
                  <a:solidFill>
                    <a:schemeClr val="bg1"/>
                  </a:solidFill>
                </a:rPr>
                <a:t>Habitatverbes-serungen</a:t>
              </a:r>
              <a:endParaRPr lang="de-DE" sz="2000" kern="1200" dirty="0">
                <a:solidFill>
                  <a:schemeClr val="bg1"/>
                </a:solidFill>
              </a:endParaRPr>
            </a:p>
          </p:txBody>
        </p:sp>
        <p:sp>
          <p:nvSpPr>
            <p:cNvPr id="31" name="Freihandform: Form 30">
              <a:extLst>
                <a:ext uri="{FF2B5EF4-FFF2-40B4-BE49-F238E27FC236}">
                  <a16:creationId xmlns:a16="http://schemas.microsoft.com/office/drawing/2014/main" id="{036238E7-7B92-233C-A397-7053463697ED}"/>
                </a:ext>
              </a:extLst>
            </p:cNvPr>
            <p:cNvSpPr/>
            <p:nvPr/>
          </p:nvSpPr>
          <p:spPr>
            <a:xfrm>
              <a:off x="8619898" y="3055697"/>
              <a:ext cx="2283628" cy="1450223"/>
            </a:xfrm>
            <a:custGeom>
              <a:avLst/>
              <a:gdLst>
                <a:gd name="connsiteX0" fmla="*/ 0 w 2863334"/>
                <a:gd name="connsiteY0" fmla="*/ 241709 h 1450223"/>
                <a:gd name="connsiteX1" fmla="*/ 241709 w 2863334"/>
                <a:gd name="connsiteY1" fmla="*/ 0 h 1450223"/>
                <a:gd name="connsiteX2" fmla="*/ 2621625 w 2863334"/>
                <a:gd name="connsiteY2" fmla="*/ 0 h 1450223"/>
                <a:gd name="connsiteX3" fmla="*/ 2863334 w 2863334"/>
                <a:gd name="connsiteY3" fmla="*/ 241709 h 1450223"/>
                <a:gd name="connsiteX4" fmla="*/ 2863334 w 2863334"/>
                <a:gd name="connsiteY4" fmla="*/ 1208514 h 1450223"/>
                <a:gd name="connsiteX5" fmla="*/ 2621625 w 2863334"/>
                <a:gd name="connsiteY5" fmla="*/ 1450223 h 1450223"/>
                <a:gd name="connsiteX6" fmla="*/ 241709 w 2863334"/>
                <a:gd name="connsiteY6" fmla="*/ 1450223 h 1450223"/>
                <a:gd name="connsiteX7" fmla="*/ 0 w 2863334"/>
                <a:gd name="connsiteY7" fmla="*/ 1208514 h 1450223"/>
                <a:gd name="connsiteX8" fmla="*/ 0 w 2863334"/>
                <a:gd name="connsiteY8" fmla="*/ 241709 h 1450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63334" h="1450223">
                  <a:moveTo>
                    <a:pt x="0" y="241709"/>
                  </a:moveTo>
                  <a:cubicBezTo>
                    <a:pt x="0" y="108217"/>
                    <a:pt x="108217" y="0"/>
                    <a:pt x="241709" y="0"/>
                  </a:cubicBezTo>
                  <a:lnTo>
                    <a:pt x="2621625" y="0"/>
                  </a:lnTo>
                  <a:cubicBezTo>
                    <a:pt x="2755117" y="0"/>
                    <a:pt x="2863334" y="108217"/>
                    <a:pt x="2863334" y="241709"/>
                  </a:cubicBezTo>
                  <a:lnTo>
                    <a:pt x="2863334" y="1208514"/>
                  </a:lnTo>
                  <a:cubicBezTo>
                    <a:pt x="2863334" y="1342006"/>
                    <a:pt x="2755117" y="1450223"/>
                    <a:pt x="2621625" y="1450223"/>
                  </a:cubicBezTo>
                  <a:lnTo>
                    <a:pt x="241709" y="1450223"/>
                  </a:lnTo>
                  <a:cubicBezTo>
                    <a:pt x="108217" y="1450223"/>
                    <a:pt x="0" y="1342006"/>
                    <a:pt x="0" y="1208514"/>
                  </a:cubicBezTo>
                  <a:lnTo>
                    <a:pt x="0" y="241709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6994" tIns="108894" rIns="146994" bIns="108894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e-DE" sz="2000" kern="1200" dirty="0">
                  <a:solidFill>
                    <a:schemeClr val="bg1"/>
                  </a:solidFill>
                </a:rPr>
                <a:t>Pilotprojekt </a:t>
              </a:r>
            </a:p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e-DE" sz="2000" kern="1200" dirty="0">
                  <a:solidFill>
                    <a:schemeClr val="bg1"/>
                  </a:solidFill>
                </a:rPr>
                <a:t>(2012 - 2014)</a:t>
              </a:r>
            </a:p>
          </p:txBody>
        </p:sp>
      </p:grpSp>
      <p:sp>
        <p:nvSpPr>
          <p:cNvPr id="32" name="Pfeil: nach oben gekrümmt 31">
            <a:extLst>
              <a:ext uri="{FF2B5EF4-FFF2-40B4-BE49-F238E27FC236}">
                <a16:creationId xmlns:a16="http://schemas.microsoft.com/office/drawing/2014/main" id="{3F6E2142-F44B-07C7-28E3-9C16741C64F3}"/>
              </a:ext>
            </a:extLst>
          </p:cNvPr>
          <p:cNvSpPr/>
          <p:nvPr/>
        </p:nvSpPr>
        <p:spPr>
          <a:xfrm>
            <a:off x="4838330" y="3429000"/>
            <a:ext cx="1994527" cy="761260"/>
          </a:xfrm>
          <a:prstGeom prst="curvedUpArrow">
            <a:avLst>
              <a:gd name="adj1" fmla="val 22704"/>
              <a:gd name="adj2" fmla="val 53527"/>
              <a:gd name="adj3" fmla="val 34329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2" name="Rechteck: abgerundete Ecken 1">
            <a:extLst>
              <a:ext uri="{FF2B5EF4-FFF2-40B4-BE49-F238E27FC236}">
                <a16:creationId xmlns:a16="http://schemas.microsoft.com/office/drawing/2014/main" id="{E4023589-769E-6DF4-AEEA-FEF3FC2588F8}"/>
              </a:ext>
            </a:extLst>
          </p:cNvPr>
          <p:cNvSpPr/>
          <p:nvPr/>
        </p:nvSpPr>
        <p:spPr>
          <a:xfrm>
            <a:off x="8038095" y="4389726"/>
            <a:ext cx="3742408" cy="1789808"/>
          </a:xfrm>
          <a:prstGeom prst="roundRect">
            <a:avLst>
              <a:gd name="adj" fmla="val 7865"/>
            </a:avLst>
          </a:prstGeom>
          <a:solidFill>
            <a:srgbClr val="31929F"/>
          </a:solidFill>
          <a:ln>
            <a:solidFill>
              <a:srgbClr val="1E5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Art des Anhang I der Europäischen Vogelschutzrichtlinie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/>
              <a:t>Leitart</a:t>
            </a:r>
            <a:r>
              <a:rPr lang="de-DE" dirty="0"/>
              <a:t> mit hoher kulturell-ethische Bedeutung</a:t>
            </a:r>
          </a:p>
        </p:txBody>
      </p:sp>
    </p:spTree>
    <p:extLst>
      <p:ext uri="{BB962C8B-B14F-4D97-AF65-F5344CB8AC3E}">
        <p14:creationId xmlns:p14="http://schemas.microsoft.com/office/powerpoint/2010/main" val="2090005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0EC3070E-B911-B2B2-5BDC-A53536747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F6227-F08F-4070-A8D7-341C6FCA27FD}" type="slidenum">
              <a:rPr lang="de-DE" smtClean="0"/>
              <a:pPr/>
              <a:t>4</a:t>
            </a:fld>
            <a:endParaRPr lang="de-DE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B9A394B5-36CF-0A69-08B1-4B2222C08CBE}"/>
              </a:ext>
            </a:extLst>
          </p:cNvPr>
          <p:cNvSpPr txBox="1"/>
          <p:nvPr/>
        </p:nvSpPr>
        <p:spPr>
          <a:xfrm>
            <a:off x="307345" y="216684"/>
            <a:ext cx="21359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>
                <a:solidFill>
                  <a:schemeClr val="bg1"/>
                </a:solidFill>
              </a:rPr>
              <a:t>Projektgebiet</a:t>
            </a:r>
          </a:p>
        </p:txBody>
      </p:sp>
      <p:pic>
        <p:nvPicPr>
          <p:cNvPr id="8" name="Grafik 7" descr="Ein Bild, das Karte, Text, Atlas enthält.&#10;&#10;KI-generierte Inhalte können fehlerhaft sein.">
            <a:extLst>
              <a:ext uri="{FF2B5EF4-FFF2-40B4-BE49-F238E27FC236}">
                <a16:creationId xmlns:a16="http://schemas.microsoft.com/office/drawing/2014/main" id="{E6D2B2C5-2CD5-0B4A-380E-6FF48A27D98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3" t="4691" r="4699" b="5884"/>
          <a:stretch/>
        </p:blipFill>
        <p:spPr>
          <a:xfrm>
            <a:off x="1103336" y="1392380"/>
            <a:ext cx="5468645" cy="4946305"/>
          </a:xfrm>
          <a:prstGeom prst="rect">
            <a:avLst/>
          </a:prstGeom>
        </p:spPr>
      </p:pic>
      <p:pic>
        <p:nvPicPr>
          <p:cNvPr id="10" name="Grafik 9" descr="Ein Bild, das Kreis, Grafiken, Farbigkeit, Screenshot enthält.&#10;&#10;KI-generierte Inhalte können fehlerhaft sein.">
            <a:extLst>
              <a:ext uri="{FF2B5EF4-FFF2-40B4-BE49-F238E27FC236}">
                <a16:creationId xmlns:a16="http://schemas.microsoft.com/office/drawing/2014/main" id="{47962D32-B6CC-476C-7143-9150C99E71F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9341" y="5218209"/>
            <a:ext cx="3063246" cy="1499619"/>
          </a:xfrm>
          <a:prstGeom prst="rect">
            <a:avLst/>
          </a:prstGeom>
        </p:spPr>
      </p:pic>
      <p:pic>
        <p:nvPicPr>
          <p:cNvPr id="12" name="Grafik 11" descr="Ein Bild, das Screenshot, Text, Kreis, Schrift enthält.&#10;&#10;KI-generierte Inhalte können fehlerhaft sein.">
            <a:extLst>
              <a:ext uri="{FF2B5EF4-FFF2-40B4-BE49-F238E27FC236}">
                <a16:creationId xmlns:a16="http://schemas.microsoft.com/office/drawing/2014/main" id="{E4EB7F6A-5934-1563-A774-172DD740E9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64" t="43808" r="19612" b="19206"/>
          <a:stretch/>
        </p:blipFill>
        <p:spPr>
          <a:xfrm>
            <a:off x="9116459" y="5566306"/>
            <a:ext cx="2420718" cy="772380"/>
          </a:xfrm>
          <a:prstGeom prst="rect">
            <a:avLst/>
          </a:prstGeom>
        </p:spPr>
      </p:pic>
      <p:sp>
        <p:nvSpPr>
          <p:cNvPr id="3" name="Rechteck: abgerundete Ecken 2">
            <a:extLst>
              <a:ext uri="{FF2B5EF4-FFF2-40B4-BE49-F238E27FC236}">
                <a16:creationId xmlns:a16="http://schemas.microsoft.com/office/drawing/2014/main" id="{BA48DB42-C4FA-FA34-B814-811252ED7BB0}"/>
              </a:ext>
            </a:extLst>
          </p:cNvPr>
          <p:cNvSpPr/>
          <p:nvPr/>
        </p:nvSpPr>
        <p:spPr>
          <a:xfrm>
            <a:off x="6748968" y="1392381"/>
            <a:ext cx="4656181" cy="4077729"/>
          </a:xfrm>
          <a:prstGeom prst="roundRect">
            <a:avLst>
              <a:gd name="adj" fmla="val 5846"/>
            </a:avLst>
          </a:prstGeom>
          <a:solidFill>
            <a:srgbClr val="31929F"/>
          </a:solidFill>
          <a:ln w="9525">
            <a:solidFill>
              <a:srgbClr val="1E5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/>
              <a:t>Projekte</a:t>
            </a:r>
          </a:p>
          <a:p>
            <a:endParaRPr lang="de-DE" sz="400" dirty="0"/>
          </a:p>
          <a:p>
            <a:pPr marL="457200" indent="-457200">
              <a:buFont typeface="+mj-lt"/>
              <a:buAutoNum type="arabicPeriod"/>
            </a:pPr>
            <a:r>
              <a:rPr lang="de-DE" sz="1600" dirty="0"/>
              <a:t>03/2017 - 31/2021:„Etablierung des Auerhuhns in der Niederlausitz“</a:t>
            </a:r>
          </a:p>
          <a:p>
            <a:pPr marL="457200" indent="-457200">
              <a:buFont typeface="+mj-lt"/>
              <a:buAutoNum type="arabicPeriod"/>
            </a:pPr>
            <a:endParaRPr lang="de-DE" sz="400" dirty="0"/>
          </a:p>
          <a:p>
            <a:pPr marL="457200" indent="-457200">
              <a:buFont typeface="+mj-lt"/>
              <a:buAutoNum type="arabicPeriod"/>
            </a:pPr>
            <a:r>
              <a:rPr lang="de-DE" sz="1600" dirty="0"/>
              <a:t>04/2022 - 31/2024: „Stabilisierung und genetische Diversifizierung“</a:t>
            </a:r>
          </a:p>
          <a:p>
            <a:pPr marL="457200" indent="-457200">
              <a:buFont typeface="+mj-lt"/>
              <a:buAutoNum type="arabicPeriod"/>
            </a:pPr>
            <a:endParaRPr lang="de-DE" sz="400" dirty="0"/>
          </a:p>
          <a:p>
            <a:pPr marL="457200" indent="-457200">
              <a:buFont typeface="+mj-lt"/>
              <a:buAutoNum type="arabicPeriod"/>
            </a:pPr>
            <a:r>
              <a:rPr lang="de-DE" sz="1600" dirty="0"/>
              <a:t>10/2023 - 12/2024: „Verblendung von Forstschutzzäunen“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1600" dirty="0"/>
          </a:p>
          <a:p>
            <a:pPr marL="285750" indent="-285750">
              <a:lnSpc>
                <a:spcPct val="60000"/>
              </a:lnSpc>
              <a:buFont typeface="Arial" panose="020B0604020202020204" pitchFamily="34" charset="0"/>
              <a:buChar char="•"/>
            </a:pPr>
            <a:r>
              <a:rPr lang="de-DE" sz="1600" dirty="0"/>
              <a:t>Projektteam: 4 - 5 Mitarbeitende</a:t>
            </a:r>
          </a:p>
          <a:p>
            <a:pPr marL="285750" indent="-285750">
              <a:lnSpc>
                <a:spcPct val="60000"/>
              </a:lnSpc>
              <a:buFont typeface="Arial" panose="020B0604020202020204" pitchFamily="34" charset="0"/>
              <a:buChar char="•"/>
            </a:pPr>
            <a:endParaRPr lang="de-DE" sz="1600" dirty="0"/>
          </a:p>
          <a:p>
            <a:pPr marL="285750" indent="-285750">
              <a:lnSpc>
                <a:spcPct val="60000"/>
              </a:lnSpc>
              <a:buFont typeface="Arial" panose="020B0604020202020204" pitchFamily="34" charset="0"/>
              <a:buChar char="•"/>
            </a:pPr>
            <a:r>
              <a:rPr lang="de-DE" sz="1600" dirty="0"/>
              <a:t>Abgerufene Mittel: 2,06 Mio. €</a:t>
            </a:r>
          </a:p>
          <a:p>
            <a:pPr marL="285750" indent="-285750">
              <a:lnSpc>
                <a:spcPct val="60000"/>
              </a:lnSpc>
              <a:buFont typeface="Arial" panose="020B0604020202020204" pitchFamily="34" charset="0"/>
              <a:buChar char="•"/>
            </a:pPr>
            <a:endParaRPr lang="de-DE" sz="1600" dirty="0"/>
          </a:p>
          <a:p>
            <a:pPr marL="285750" indent="-285750">
              <a:lnSpc>
                <a:spcPct val="60000"/>
              </a:lnSpc>
              <a:buFont typeface="Arial" panose="020B0604020202020204" pitchFamily="34" charset="0"/>
              <a:buChar char="•"/>
            </a:pPr>
            <a:r>
              <a:rPr lang="de-DE" sz="1600" dirty="0"/>
              <a:t>Kernfläche (SPA): ca. 17.000 ha</a:t>
            </a:r>
          </a:p>
          <a:p>
            <a:pPr marL="342900" indent="-342900">
              <a:lnSpc>
                <a:spcPct val="60000"/>
              </a:lnSpc>
              <a:buFont typeface="Arial" panose="020B0604020202020204" pitchFamily="34" charset="0"/>
              <a:buChar char="•"/>
            </a:pPr>
            <a:endParaRPr lang="de-DE" sz="1600" dirty="0"/>
          </a:p>
          <a:p>
            <a:pPr marL="285750" indent="-285750">
              <a:lnSpc>
                <a:spcPct val="60000"/>
              </a:lnSpc>
              <a:buFont typeface="Arial" panose="020B0604020202020204" pitchFamily="34" charset="0"/>
              <a:buChar char="•"/>
            </a:pPr>
            <a:r>
              <a:rPr lang="de-DE" sz="1600" dirty="0"/>
              <a:t>Erweiterte Projektfläche (AGW): ca. 30.000 ha</a:t>
            </a:r>
          </a:p>
          <a:p>
            <a:pPr marL="342900" indent="-342900">
              <a:lnSpc>
                <a:spcPct val="70000"/>
              </a:lnSpc>
              <a:buFont typeface="Arial" panose="020B0604020202020204" pitchFamily="34" charset="0"/>
              <a:buChar char="•"/>
            </a:pPr>
            <a:endParaRPr lang="de-DE" sz="1600" dirty="0"/>
          </a:p>
          <a:p>
            <a:pPr marL="285750" indent="-285750">
              <a:lnSpc>
                <a:spcPct val="70000"/>
              </a:lnSpc>
              <a:buFont typeface="Arial" panose="020B0604020202020204" pitchFamily="34" charset="0"/>
              <a:buChar char="•"/>
            </a:pPr>
            <a:r>
              <a:rPr lang="de-DE" sz="1600" dirty="0"/>
              <a:t>LK: EE, LDS, OSL, TF</a:t>
            </a:r>
          </a:p>
          <a:p>
            <a:pPr marL="342900" indent="-342900">
              <a:lnSpc>
                <a:spcPct val="70000"/>
              </a:lnSpc>
              <a:buFont typeface="Arial" panose="020B0604020202020204" pitchFamily="34" charset="0"/>
              <a:buChar char="•"/>
            </a:pPr>
            <a:endParaRPr lang="de-DE" sz="1600" dirty="0"/>
          </a:p>
          <a:p>
            <a:pPr marL="285750" indent="-285750">
              <a:lnSpc>
                <a:spcPct val="70000"/>
              </a:lnSpc>
              <a:buFont typeface="Arial" panose="020B0604020202020204" pitchFamily="34" charset="0"/>
              <a:buChar char="•"/>
            </a:pPr>
            <a:r>
              <a:rPr lang="de-DE" sz="1600" dirty="0"/>
              <a:t>2 Naturparke</a:t>
            </a:r>
          </a:p>
        </p:txBody>
      </p:sp>
    </p:spTree>
    <p:extLst>
      <p:ext uri="{BB962C8B-B14F-4D97-AF65-F5344CB8AC3E}">
        <p14:creationId xmlns:p14="http://schemas.microsoft.com/office/powerpoint/2010/main" val="37665565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Ein Bild, das draußen, Gras, Pflanze, Wald enthält.&#10;&#10;KI-generierte Inhalte können fehlerhaft sein.">
            <a:extLst>
              <a:ext uri="{FF2B5EF4-FFF2-40B4-BE49-F238E27FC236}">
                <a16:creationId xmlns:a16="http://schemas.microsoft.com/office/drawing/2014/main" id="{FE888A3F-CE2A-95B2-DA2B-4B73FE3E41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13" b="10018"/>
          <a:stretch/>
        </p:blipFill>
        <p:spPr>
          <a:xfrm>
            <a:off x="0" y="0"/>
            <a:ext cx="12192000" cy="6305550"/>
          </a:xfrm>
          <a:prstGeom prst="rect">
            <a:avLst/>
          </a:prstGeom>
        </p:spPr>
      </p:pic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0EC3070E-B911-B2B2-5BDC-A53536747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F6227-F08F-4070-A8D7-341C6FCA27FD}" type="slidenum">
              <a:rPr lang="de-DE" smtClean="0"/>
              <a:pPr/>
              <a:t>5</a:t>
            </a:fld>
            <a:endParaRPr lang="de-DE" dirty="0"/>
          </a:p>
        </p:txBody>
      </p:sp>
      <p:sp>
        <p:nvSpPr>
          <p:cNvPr id="13" name="Freihandform 1">
            <a:extLst>
              <a:ext uri="{FF2B5EF4-FFF2-40B4-BE49-F238E27FC236}">
                <a16:creationId xmlns:a16="http://schemas.microsoft.com/office/drawing/2014/main" id="{D76E61E2-7111-F3B8-D806-91C0230B7413}"/>
              </a:ext>
            </a:extLst>
          </p:cNvPr>
          <p:cNvSpPr/>
          <p:nvPr/>
        </p:nvSpPr>
        <p:spPr>
          <a:xfrm rot="10800000" flipH="1">
            <a:off x="-2" y="-1"/>
            <a:ext cx="12192001" cy="1345470"/>
          </a:xfrm>
          <a:custGeom>
            <a:avLst/>
            <a:gdLst>
              <a:gd name="connsiteX0" fmla="*/ 10609481 w 12198026"/>
              <a:gd name="connsiteY0" fmla="*/ 141932 h 2806376"/>
              <a:gd name="connsiteX1" fmla="*/ 8436424 w 12198026"/>
              <a:gd name="connsiteY1" fmla="*/ 931223 h 2806376"/>
              <a:gd name="connsiteX2" fmla="*/ 6335130 w 12198026"/>
              <a:gd name="connsiteY2" fmla="*/ 678594 h 2806376"/>
              <a:gd name="connsiteX3" fmla="*/ 4226976 w 12198026"/>
              <a:gd name="connsiteY3" fmla="*/ 370374 h 2806376"/>
              <a:gd name="connsiteX4" fmla="*/ 0 w 12198026"/>
              <a:gd name="connsiteY4" fmla="*/ 597550 h 2806376"/>
              <a:gd name="connsiteX5" fmla="*/ 0 w 12198026"/>
              <a:gd name="connsiteY5" fmla="*/ 2806376 h 2806376"/>
              <a:gd name="connsiteX6" fmla="*/ 12198027 w 12198026"/>
              <a:gd name="connsiteY6" fmla="*/ 2806376 h 2806376"/>
              <a:gd name="connsiteX7" fmla="*/ 12198027 w 12198026"/>
              <a:gd name="connsiteY7" fmla="*/ 462941 h 2806376"/>
              <a:gd name="connsiteX8" fmla="*/ 10609481 w 12198026"/>
              <a:gd name="connsiteY8" fmla="*/ 141932 h 2806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8026" h="2806376">
                <a:moveTo>
                  <a:pt x="10609481" y="141932"/>
                </a:moveTo>
                <a:cubicBezTo>
                  <a:pt x="9758370" y="-380042"/>
                  <a:pt x="9208406" y="687712"/>
                  <a:pt x="8436424" y="931223"/>
                </a:cubicBezTo>
                <a:cubicBezTo>
                  <a:pt x="7628752" y="1185878"/>
                  <a:pt x="6985688" y="1035061"/>
                  <a:pt x="6335130" y="678594"/>
                </a:cubicBezTo>
                <a:cubicBezTo>
                  <a:pt x="5956886" y="471299"/>
                  <a:pt x="5305313" y="282619"/>
                  <a:pt x="4226976" y="370374"/>
                </a:cubicBezTo>
                <a:cubicBezTo>
                  <a:pt x="2860068" y="481050"/>
                  <a:pt x="1634397" y="1699874"/>
                  <a:pt x="0" y="597550"/>
                </a:cubicBezTo>
                <a:lnTo>
                  <a:pt x="0" y="2806376"/>
                </a:lnTo>
                <a:lnTo>
                  <a:pt x="12198027" y="2806376"/>
                </a:lnTo>
                <a:lnTo>
                  <a:pt x="12198027" y="462941"/>
                </a:lnTo>
                <a:cubicBezTo>
                  <a:pt x="11729732" y="665298"/>
                  <a:pt x="11262961" y="543099"/>
                  <a:pt x="10609481" y="141932"/>
                </a:cubicBezTo>
                <a:close/>
              </a:path>
            </a:pathLst>
          </a:custGeom>
          <a:solidFill>
            <a:srgbClr val="1E5860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de-DE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8B51470B-9D4F-7F70-1AF6-2F9EBE680BA0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10" y="264084"/>
            <a:ext cx="1422022" cy="374016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6FDF22A9-227B-4B37-D2FB-D2585871284F}"/>
              </a:ext>
            </a:extLst>
          </p:cNvPr>
          <p:cNvSpPr txBox="1"/>
          <p:nvPr/>
        </p:nvSpPr>
        <p:spPr>
          <a:xfrm>
            <a:off x="307345" y="216684"/>
            <a:ext cx="35435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>
                <a:solidFill>
                  <a:schemeClr val="bg1"/>
                </a:solidFill>
              </a:rPr>
              <a:t>Auerhuhn-Lebensraum</a:t>
            </a:r>
          </a:p>
        </p:txBody>
      </p:sp>
    </p:spTree>
    <p:extLst>
      <p:ext uri="{BB962C8B-B14F-4D97-AF65-F5344CB8AC3E}">
        <p14:creationId xmlns:p14="http://schemas.microsoft.com/office/powerpoint/2010/main" val="1732961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E50E2A08-B887-2AA5-FD95-E046540A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F6227-F08F-4070-A8D7-341C6FCA27FD}" type="slidenum">
              <a:rPr lang="de-DE" smtClean="0"/>
              <a:pPr/>
              <a:t>6</a:t>
            </a:fld>
            <a:endParaRPr lang="de-DE" dirty="0"/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2B57EA17-EC21-0551-1172-A7E68180EA9D}"/>
              </a:ext>
            </a:extLst>
          </p:cNvPr>
          <p:cNvGrpSpPr/>
          <p:nvPr/>
        </p:nvGrpSpPr>
        <p:grpSpPr>
          <a:xfrm>
            <a:off x="891251" y="1320930"/>
            <a:ext cx="10684801" cy="1397964"/>
            <a:chOff x="890897" y="2224787"/>
            <a:chExt cx="4201640" cy="1397964"/>
          </a:xfrm>
        </p:grpSpPr>
        <p:sp>
          <p:nvSpPr>
            <p:cNvPr id="4" name="Freihandform: Form 3">
              <a:extLst>
                <a:ext uri="{FF2B5EF4-FFF2-40B4-BE49-F238E27FC236}">
                  <a16:creationId xmlns:a16="http://schemas.microsoft.com/office/drawing/2014/main" id="{56F3965E-6304-21D0-7AE0-A4482D62F66E}"/>
                </a:ext>
              </a:extLst>
            </p:cNvPr>
            <p:cNvSpPr/>
            <p:nvPr/>
          </p:nvSpPr>
          <p:spPr>
            <a:xfrm>
              <a:off x="3396546" y="2723384"/>
              <a:ext cx="1111813" cy="30069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150347"/>
                  </a:lnTo>
                  <a:lnTo>
                    <a:pt x="1028961" y="150347"/>
                  </a:lnTo>
                  <a:lnTo>
                    <a:pt x="1028961" y="300694"/>
                  </a:lnTo>
                </a:path>
              </a:pathLst>
            </a:custGeom>
            <a:noFill/>
            <a:ln>
              <a:solidFill>
                <a:srgbClr val="1E5860"/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" name="Freihandform: Form 4">
              <a:extLst>
                <a:ext uri="{FF2B5EF4-FFF2-40B4-BE49-F238E27FC236}">
                  <a16:creationId xmlns:a16="http://schemas.microsoft.com/office/drawing/2014/main" id="{E47252AA-6045-7D12-70B1-5473C1EF6B7D}"/>
                </a:ext>
              </a:extLst>
            </p:cNvPr>
            <p:cNvSpPr/>
            <p:nvPr/>
          </p:nvSpPr>
          <p:spPr>
            <a:xfrm>
              <a:off x="2182753" y="2713460"/>
              <a:ext cx="1262901" cy="30069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1262901" y="0"/>
                  </a:moveTo>
                  <a:lnTo>
                    <a:pt x="1262901" y="150347"/>
                  </a:lnTo>
                  <a:lnTo>
                    <a:pt x="0" y="150347"/>
                  </a:lnTo>
                  <a:lnTo>
                    <a:pt x="0" y="300694"/>
                  </a:lnTo>
                </a:path>
              </a:pathLst>
            </a:custGeom>
            <a:noFill/>
            <a:ln>
              <a:solidFill>
                <a:srgbClr val="1E5860"/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" name="Freihandform: Form 5">
              <a:extLst>
                <a:ext uri="{FF2B5EF4-FFF2-40B4-BE49-F238E27FC236}">
                  <a16:creationId xmlns:a16="http://schemas.microsoft.com/office/drawing/2014/main" id="{7FEC7F60-8B21-F3AC-8214-EB64C9FEFB40}"/>
                </a:ext>
              </a:extLst>
            </p:cNvPr>
            <p:cNvSpPr/>
            <p:nvPr/>
          </p:nvSpPr>
          <p:spPr>
            <a:xfrm>
              <a:off x="1894095" y="2224787"/>
              <a:ext cx="2217605" cy="498595"/>
            </a:xfrm>
            <a:custGeom>
              <a:avLst/>
              <a:gdLst>
                <a:gd name="connsiteX0" fmla="*/ 0 w 2217605"/>
                <a:gd name="connsiteY0" fmla="*/ 119325 h 715938"/>
                <a:gd name="connsiteX1" fmla="*/ 119325 w 2217605"/>
                <a:gd name="connsiteY1" fmla="*/ 0 h 715938"/>
                <a:gd name="connsiteX2" fmla="*/ 2098280 w 2217605"/>
                <a:gd name="connsiteY2" fmla="*/ 0 h 715938"/>
                <a:gd name="connsiteX3" fmla="*/ 2217605 w 2217605"/>
                <a:gd name="connsiteY3" fmla="*/ 119325 h 715938"/>
                <a:gd name="connsiteX4" fmla="*/ 2217605 w 2217605"/>
                <a:gd name="connsiteY4" fmla="*/ 596613 h 715938"/>
                <a:gd name="connsiteX5" fmla="*/ 2098280 w 2217605"/>
                <a:gd name="connsiteY5" fmla="*/ 715938 h 715938"/>
                <a:gd name="connsiteX6" fmla="*/ 119325 w 2217605"/>
                <a:gd name="connsiteY6" fmla="*/ 715938 h 715938"/>
                <a:gd name="connsiteX7" fmla="*/ 0 w 2217605"/>
                <a:gd name="connsiteY7" fmla="*/ 596613 h 715938"/>
                <a:gd name="connsiteX8" fmla="*/ 0 w 2217605"/>
                <a:gd name="connsiteY8" fmla="*/ 119325 h 715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7605" h="715938">
                  <a:moveTo>
                    <a:pt x="0" y="119325"/>
                  </a:moveTo>
                  <a:cubicBezTo>
                    <a:pt x="0" y="53424"/>
                    <a:pt x="53424" y="0"/>
                    <a:pt x="119325" y="0"/>
                  </a:cubicBezTo>
                  <a:lnTo>
                    <a:pt x="2098280" y="0"/>
                  </a:lnTo>
                  <a:cubicBezTo>
                    <a:pt x="2164181" y="0"/>
                    <a:pt x="2217605" y="53424"/>
                    <a:pt x="2217605" y="119325"/>
                  </a:cubicBezTo>
                  <a:lnTo>
                    <a:pt x="2217605" y="596613"/>
                  </a:lnTo>
                  <a:cubicBezTo>
                    <a:pt x="2217605" y="662514"/>
                    <a:pt x="2164181" y="715938"/>
                    <a:pt x="2098280" y="715938"/>
                  </a:cubicBezTo>
                  <a:lnTo>
                    <a:pt x="119325" y="715938"/>
                  </a:lnTo>
                  <a:cubicBezTo>
                    <a:pt x="53424" y="715938"/>
                    <a:pt x="0" y="662514"/>
                    <a:pt x="0" y="596613"/>
                  </a:cubicBezTo>
                  <a:lnTo>
                    <a:pt x="0" y="119325"/>
                  </a:lnTo>
                  <a:close/>
                </a:path>
              </a:pathLst>
            </a:custGeom>
            <a:solidFill>
              <a:srgbClr val="1E5860"/>
            </a:solidFill>
            <a:ln>
              <a:solidFill>
                <a:srgbClr val="28361E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189" tIns="50189" rIns="50189" bIns="50189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e-DE" sz="2400" kern="1200" dirty="0"/>
                <a:t>Freisetzung (ca. 45 Tiere pro Jahr)</a:t>
              </a:r>
            </a:p>
          </p:txBody>
        </p:sp>
        <p:sp>
          <p:nvSpPr>
            <p:cNvPr id="7" name="Freihandform: Form 6">
              <a:extLst>
                <a:ext uri="{FF2B5EF4-FFF2-40B4-BE49-F238E27FC236}">
                  <a16:creationId xmlns:a16="http://schemas.microsoft.com/office/drawing/2014/main" id="{33A60DCE-A8D1-AE45-7D76-995B6DBBF00F}"/>
                </a:ext>
              </a:extLst>
            </p:cNvPr>
            <p:cNvSpPr/>
            <p:nvPr/>
          </p:nvSpPr>
          <p:spPr>
            <a:xfrm>
              <a:off x="890897" y="3024078"/>
              <a:ext cx="1757228" cy="598673"/>
            </a:xfrm>
            <a:custGeom>
              <a:avLst/>
              <a:gdLst>
                <a:gd name="connsiteX0" fmla="*/ 0 w 1757228"/>
                <a:gd name="connsiteY0" fmla="*/ 292877 h 2022226"/>
                <a:gd name="connsiteX1" fmla="*/ 292877 w 1757228"/>
                <a:gd name="connsiteY1" fmla="*/ 0 h 2022226"/>
                <a:gd name="connsiteX2" fmla="*/ 1464351 w 1757228"/>
                <a:gd name="connsiteY2" fmla="*/ 0 h 2022226"/>
                <a:gd name="connsiteX3" fmla="*/ 1757228 w 1757228"/>
                <a:gd name="connsiteY3" fmla="*/ 292877 h 2022226"/>
                <a:gd name="connsiteX4" fmla="*/ 1757228 w 1757228"/>
                <a:gd name="connsiteY4" fmla="*/ 1729349 h 2022226"/>
                <a:gd name="connsiteX5" fmla="*/ 1464351 w 1757228"/>
                <a:gd name="connsiteY5" fmla="*/ 2022226 h 2022226"/>
                <a:gd name="connsiteX6" fmla="*/ 292877 w 1757228"/>
                <a:gd name="connsiteY6" fmla="*/ 2022226 h 2022226"/>
                <a:gd name="connsiteX7" fmla="*/ 0 w 1757228"/>
                <a:gd name="connsiteY7" fmla="*/ 1729349 h 2022226"/>
                <a:gd name="connsiteX8" fmla="*/ 0 w 1757228"/>
                <a:gd name="connsiteY8" fmla="*/ 292877 h 2022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57228" h="2022226">
                  <a:moveTo>
                    <a:pt x="0" y="292877"/>
                  </a:moveTo>
                  <a:cubicBezTo>
                    <a:pt x="0" y="131125"/>
                    <a:pt x="131125" y="0"/>
                    <a:pt x="292877" y="0"/>
                  </a:cubicBezTo>
                  <a:lnTo>
                    <a:pt x="1464351" y="0"/>
                  </a:lnTo>
                  <a:cubicBezTo>
                    <a:pt x="1626103" y="0"/>
                    <a:pt x="1757228" y="131125"/>
                    <a:pt x="1757228" y="292877"/>
                  </a:cubicBezTo>
                  <a:lnTo>
                    <a:pt x="1757228" y="1729349"/>
                  </a:lnTo>
                  <a:cubicBezTo>
                    <a:pt x="1757228" y="1891101"/>
                    <a:pt x="1626103" y="2022226"/>
                    <a:pt x="1464351" y="2022226"/>
                  </a:cubicBezTo>
                  <a:lnTo>
                    <a:pt x="292877" y="2022226"/>
                  </a:lnTo>
                  <a:cubicBezTo>
                    <a:pt x="131125" y="2022226"/>
                    <a:pt x="0" y="1891101"/>
                    <a:pt x="0" y="1729349"/>
                  </a:cubicBezTo>
                  <a:lnTo>
                    <a:pt x="0" y="292877"/>
                  </a:lnTo>
                  <a:close/>
                </a:path>
              </a:pathLst>
            </a:custGeom>
            <a:solidFill>
              <a:srgbClr val="27737D"/>
            </a:solidFill>
            <a:ln>
              <a:solidFill>
                <a:srgbClr val="1E586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8481" tIns="98481" rIns="98481" bIns="98481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e-DE" sz="2000" dirty="0"/>
                <a:t>S</a:t>
              </a:r>
              <a:r>
                <a:rPr lang="de-DE" sz="2000" kern="1200" dirty="0"/>
                <a:t>chwedischer Wildfänge</a:t>
              </a:r>
            </a:p>
          </p:txBody>
        </p:sp>
        <p:sp>
          <p:nvSpPr>
            <p:cNvPr id="8" name="Freihandform: Form 7">
              <a:extLst>
                <a:ext uri="{FF2B5EF4-FFF2-40B4-BE49-F238E27FC236}">
                  <a16:creationId xmlns:a16="http://schemas.microsoft.com/office/drawing/2014/main" id="{720D91E7-B3E2-B70B-D4B8-CF84D01D4394}"/>
                </a:ext>
              </a:extLst>
            </p:cNvPr>
            <p:cNvSpPr/>
            <p:nvPr/>
          </p:nvSpPr>
          <p:spPr>
            <a:xfrm>
              <a:off x="3057078" y="3024078"/>
              <a:ext cx="2035459" cy="598673"/>
            </a:xfrm>
            <a:custGeom>
              <a:avLst/>
              <a:gdLst>
                <a:gd name="connsiteX0" fmla="*/ 0 w 2225108"/>
                <a:gd name="connsiteY0" fmla="*/ 337044 h 2022226"/>
                <a:gd name="connsiteX1" fmla="*/ 337044 w 2225108"/>
                <a:gd name="connsiteY1" fmla="*/ 0 h 2022226"/>
                <a:gd name="connsiteX2" fmla="*/ 1888064 w 2225108"/>
                <a:gd name="connsiteY2" fmla="*/ 0 h 2022226"/>
                <a:gd name="connsiteX3" fmla="*/ 2225108 w 2225108"/>
                <a:gd name="connsiteY3" fmla="*/ 337044 h 2022226"/>
                <a:gd name="connsiteX4" fmla="*/ 2225108 w 2225108"/>
                <a:gd name="connsiteY4" fmla="*/ 1685182 h 2022226"/>
                <a:gd name="connsiteX5" fmla="*/ 1888064 w 2225108"/>
                <a:gd name="connsiteY5" fmla="*/ 2022226 h 2022226"/>
                <a:gd name="connsiteX6" fmla="*/ 337044 w 2225108"/>
                <a:gd name="connsiteY6" fmla="*/ 2022226 h 2022226"/>
                <a:gd name="connsiteX7" fmla="*/ 0 w 2225108"/>
                <a:gd name="connsiteY7" fmla="*/ 1685182 h 2022226"/>
                <a:gd name="connsiteX8" fmla="*/ 0 w 2225108"/>
                <a:gd name="connsiteY8" fmla="*/ 337044 h 2022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25108" h="2022226">
                  <a:moveTo>
                    <a:pt x="0" y="337044"/>
                  </a:moveTo>
                  <a:cubicBezTo>
                    <a:pt x="0" y="150900"/>
                    <a:pt x="150900" y="0"/>
                    <a:pt x="337044" y="0"/>
                  </a:cubicBezTo>
                  <a:lnTo>
                    <a:pt x="1888064" y="0"/>
                  </a:lnTo>
                  <a:cubicBezTo>
                    <a:pt x="2074208" y="0"/>
                    <a:pt x="2225108" y="150900"/>
                    <a:pt x="2225108" y="337044"/>
                  </a:cubicBezTo>
                  <a:lnTo>
                    <a:pt x="2225108" y="1685182"/>
                  </a:lnTo>
                  <a:cubicBezTo>
                    <a:pt x="2225108" y="1871326"/>
                    <a:pt x="2074208" y="2022226"/>
                    <a:pt x="1888064" y="2022226"/>
                  </a:cubicBezTo>
                  <a:lnTo>
                    <a:pt x="337044" y="2022226"/>
                  </a:lnTo>
                  <a:cubicBezTo>
                    <a:pt x="150900" y="2022226"/>
                    <a:pt x="0" y="1871326"/>
                    <a:pt x="0" y="1685182"/>
                  </a:cubicBezTo>
                  <a:lnTo>
                    <a:pt x="0" y="337044"/>
                  </a:lnTo>
                  <a:close/>
                </a:path>
              </a:pathLst>
            </a:custGeom>
            <a:solidFill>
              <a:srgbClr val="27737D"/>
            </a:solidFill>
            <a:ln>
              <a:solidFill>
                <a:srgbClr val="1E586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1417" tIns="111417" rIns="111417" bIns="111417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e-DE" sz="2000" kern="1200" dirty="0"/>
                <a:t>Nachzucht mit Ursprung in Wildpopulationen</a:t>
              </a:r>
            </a:p>
          </p:txBody>
        </p:sp>
      </p:grpSp>
      <p:pic>
        <p:nvPicPr>
          <p:cNvPr id="9" name="Inhaltsplatzhalter 7">
            <a:extLst>
              <a:ext uri="{FF2B5EF4-FFF2-40B4-BE49-F238E27FC236}">
                <a16:creationId xmlns:a16="http://schemas.microsoft.com/office/drawing/2014/main" id="{EF2F81AB-B9C6-C6C8-0858-A54863773A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4248" r="5768"/>
          <a:stretch/>
        </p:blipFill>
        <p:spPr>
          <a:xfrm>
            <a:off x="7223347" y="3110378"/>
            <a:ext cx="3716859" cy="2518131"/>
          </a:xfrm>
          <a:prstGeom prst="roundRect">
            <a:avLst>
              <a:gd name="adj" fmla="val 5227"/>
            </a:avLst>
          </a:prstGeom>
          <a:ln w="15875">
            <a:solidFill>
              <a:srgbClr val="28361E"/>
            </a:solidFill>
          </a:ln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94220D8F-2BD2-B75F-84C2-1365F8071AD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02" b="3652"/>
          <a:stretch/>
        </p:blipFill>
        <p:spPr>
          <a:xfrm>
            <a:off x="1045947" y="3110378"/>
            <a:ext cx="4139587" cy="2518132"/>
          </a:xfrm>
          <a:prstGeom prst="roundRect">
            <a:avLst>
              <a:gd name="adj" fmla="val 4941"/>
            </a:avLst>
          </a:prstGeom>
          <a:ln w="15875">
            <a:solidFill>
              <a:srgbClr val="28361E"/>
            </a:solidFill>
          </a:ln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F7008B5F-E65E-95C7-6171-3CE2C76A6A6B}"/>
              </a:ext>
            </a:extLst>
          </p:cNvPr>
          <p:cNvSpPr txBox="1"/>
          <p:nvPr/>
        </p:nvSpPr>
        <p:spPr>
          <a:xfrm>
            <a:off x="307345" y="216684"/>
            <a:ext cx="25242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>
                <a:solidFill>
                  <a:schemeClr val="bg1"/>
                </a:solidFill>
              </a:rPr>
              <a:t>Tierbeschaffung</a:t>
            </a:r>
          </a:p>
        </p:txBody>
      </p:sp>
    </p:spTree>
    <p:extLst>
      <p:ext uri="{BB962C8B-B14F-4D97-AF65-F5344CB8AC3E}">
        <p14:creationId xmlns:p14="http://schemas.microsoft.com/office/powerpoint/2010/main" val="14845608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0678529B-8352-82FD-3D86-F7D78B9AFC0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5319" y="1523538"/>
            <a:ext cx="3535500" cy="2357000"/>
          </a:xfrm>
          <a:prstGeom prst="roundRect">
            <a:avLst>
              <a:gd name="adj" fmla="val 5600"/>
            </a:avLst>
          </a:prstGeom>
          <a:ln w="15875">
            <a:solidFill>
              <a:srgbClr val="003050"/>
            </a:solidFill>
          </a:ln>
        </p:spPr>
      </p:pic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93A3D7E2-DE2E-4786-A09F-13CBF253E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83159" y="6451933"/>
            <a:ext cx="2743200" cy="365125"/>
          </a:xfrm>
        </p:spPr>
        <p:txBody>
          <a:bodyPr/>
          <a:lstStyle/>
          <a:p>
            <a:fld id="{AF5F6227-F08F-4070-A8D7-341C6FCA27FD}" type="slidenum">
              <a:rPr lang="de-DE" smtClean="0"/>
              <a:t>7</a:t>
            </a:fld>
            <a:endParaRPr lang="de-DE"/>
          </a:p>
        </p:txBody>
      </p:sp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B4D8F5FC-F91A-4746-A377-F03795BB133E}"/>
              </a:ext>
            </a:extLst>
          </p:cNvPr>
          <p:cNvSpPr/>
          <p:nvPr/>
        </p:nvSpPr>
        <p:spPr>
          <a:xfrm>
            <a:off x="5700998" y="1194097"/>
            <a:ext cx="3535500" cy="641031"/>
          </a:xfrm>
          <a:prstGeom prst="roundRect">
            <a:avLst>
              <a:gd name="adj" fmla="val 8278"/>
            </a:avLst>
          </a:prstGeom>
          <a:solidFill>
            <a:srgbClr val="1E5860"/>
          </a:solidFill>
          <a:ln w="15875">
            <a:solidFill>
              <a:srgbClr val="2C3B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 err="1"/>
              <a:t>Habitatverbesserung</a:t>
            </a:r>
            <a:endParaRPr lang="de-DE" sz="2800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FBB93AFA-39C6-4F21-A60B-243C85B78E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18" t="17983" r="35300" b="37017"/>
          <a:stretch/>
        </p:blipFill>
        <p:spPr>
          <a:xfrm>
            <a:off x="838200" y="2005027"/>
            <a:ext cx="2743200" cy="1905758"/>
          </a:xfrm>
          <a:prstGeom prst="roundRect">
            <a:avLst>
              <a:gd name="adj" fmla="val 5309"/>
            </a:avLst>
          </a:prstGeom>
          <a:ln w="15875">
            <a:solidFill>
              <a:srgbClr val="28361E"/>
            </a:solidFill>
          </a:ln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F902000C-4537-4E7D-90E7-1BAE9FBA532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03" t="21594" r="2279" b="4932"/>
          <a:stretch/>
        </p:blipFill>
        <p:spPr>
          <a:xfrm>
            <a:off x="8610600" y="2975430"/>
            <a:ext cx="3008086" cy="2455238"/>
          </a:xfrm>
          <a:prstGeom prst="roundRect">
            <a:avLst>
              <a:gd name="adj" fmla="val 5759"/>
            </a:avLst>
          </a:prstGeom>
          <a:ln w="15875">
            <a:solidFill>
              <a:srgbClr val="2C3B21"/>
            </a:solidFill>
          </a:ln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7D4B20D4-9786-406B-A6C5-55EFD057BD4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98" t="34935" r="47431" b="36889"/>
          <a:stretch/>
        </p:blipFill>
        <p:spPr>
          <a:xfrm>
            <a:off x="4002825" y="4155962"/>
            <a:ext cx="3745511" cy="2200388"/>
          </a:xfrm>
          <a:prstGeom prst="roundRect">
            <a:avLst>
              <a:gd name="adj" fmla="val 4572"/>
            </a:avLst>
          </a:prstGeom>
          <a:ln w="15875">
            <a:solidFill>
              <a:srgbClr val="28361E"/>
            </a:solidFill>
          </a:ln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7B98D0C6-D252-42B6-B90F-93810550879E}"/>
              </a:ext>
            </a:extLst>
          </p:cNvPr>
          <p:cNvSpPr txBox="1"/>
          <p:nvPr/>
        </p:nvSpPr>
        <p:spPr>
          <a:xfrm>
            <a:off x="306000" y="216000"/>
            <a:ext cx="2494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>
                <a:solidFill>
                  <a:schemeClr val="bg1"/>
                </a:solidFill>
              </a:rPr>
              <a:t>Arbeitsbereiche</a:t>
            </a:r>
          </a:p>
        </p:txBody>
      </p:sp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85FD3EA6-7BDA-4C9C-8A48-D4D6B9343F66}"/>
              </a:ext>
            </a:extLst>
          </p:cNvPr>
          <p:cNvSpPr/>
          <p:nvPr/>
        </p:nvSpPr>
        <p:spPr>
          <a:xfrm>
            <a:off x="511882" y="1400709"/>
            <a:ext cx="2743200" cy="641031"/>
          </a:xfrm>
          <a:prstGeom prst="roundRect">
            <a:avLst>
              <a:gd name="adj" fmla="val 8278"/>
            </a:avLst>
          </a:prstGeom>
          <a:solidFill>
            <a:srgbClr val="1E5860"/>
          </a:solidFill>
          <a:ln w="15875">
            <a:solidFill>
              <a:srgbClr val="2C3B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/>
              <a:t>Auswilderung</a:t>
            </a:r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E9109935-13DF-44E3-B952-43D8308D907E}"/>
              </a:ext>
            </a:extLst>
          </p:cNvPr>
          <p:cNvSpPr/>
          <p:nvPr/>
        </p:nvSpPr>
        <p:spPr>
          <a:xfrm>
            <a:off x="1883482" y="4203464"/>
            <a:ext cx="2272758" cy="1064271"/>
          </a:xfrm>
          <a:prstGeom prst="roundRect">
            <a:avLst>
              <a:gd name="adj" fmla="val 8278"/>
            </a:avLst>
          </a:prstGeom>
          <a:solidFill>
            <a:srgbClr val="1E5860"/>
          </a:solidFill>
          <a:ln w="15875">
            <a:solidFill>
              <a:srgbClr val="2C3B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/>
              <a:t>Prädatoren-management</a:t>
            </a:r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8073292E-0B65-49DA-9369-28E202B5DA14}"/>
              </a:ext>
            </a:extLst>
          </p:cNvPr>
          <p:cNvSpPr/>
          <p:nvPr/>
        </p:nvSpPr>
        <p:spPr>
          <a:xfrm>
            <a:off x="8418095" y="2387013"/>
            <a:ext cx="3008086" cy="641031"/>
          </a:xfrm>
          <a:prstGeom prst="roundRect">
            <a:avLst>
              <a:gd name="adj" fmla="val 8278"/>
            </a:avLst>
          </a:prstGeom>
          <a:solidFill>
            <a:srgbClr val="1E5860"/>
          </a:solidFill>
          <a:ln w="15875">
            <a:solidFill>
              <a:srgbClr val="2C3B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/>
              <a:t>Monitoring</a:t>
            </a:r>
          </a:p>
        </p:txBody>
      </p:sp>
    </p:spTree>
    <p:extLst>
      <p:ext uri="{BB962C8B-B14F-4D97-AF65-F5344CB8AC3E}">
        <p14:creationId xmlns:p14="http://schemas.microsoft.com/office/powerpoint/2010/main" val="2132553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7BE078D0-6159-3957-8B6D-D95AE71CB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F6227-F08F-4070-A8D7-341C6FCA27FD}" type="slidenum">
              <a:rPr lang="de-DE" smtClean="0"/>
              <a:pPr/>
              <a:t>8</a:t>
            </a:fld>
            <a:endParaRPr lang="de-DE" dirty="0"/>
          </a:p>
        </p:txBody>
      </p:sp>
      <p:pic>
        <p:nvPicPr>
          <p:cNvPr id="3" name="Hahn_Huderstelle">
            <a:hlinkClick r:id="" action="ppaction://media"/>
            <a:extLst>
              <a:ext uri="{FF2B5EF4-FFF2-40B4-BE49-F238E27FC236}">
                <a16:creationId xmlns:a16="http://schemas.microsoft.com/office/drawing/2014/main" id="{6FE8E241-0BCA-4237-6C1B-2C234CA996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7" name="Freihandform 1">
            <a:extLst>
              <a:ext uri="{FF2B5EF4-FFF2-40B4-BE49-F238E27FC236}">
                <a16:creationId xmlns:a16="http://schemas.microsoft.com/office/drawing/2014/main" id="{1BEBDFF1-C27D-EF1D-D0C7-1A9B721BFCAF}"/>
              </a:ext>
            </a:extLst>
          </p:cNvPr>
          <p:cNvSpPr/>
          <p:nvPr/>
        </p:nvSpPr>
        <p:spPr>
          <a:xfrm rot="10800000" flipH="1">
            <a:off x="-2" y="-1"/>
            <a:ext cx="12192001" cy="1345470"/>
          </a:xfrm>
          <a:custGeom>
            <a:avLst/>
            <a:gdLst>
              <a:gd name="connsiteX0" fmla="*/ 10609481 w 12198026"/>
              <a:gd name="connsiteY0" fmla="*/ 141932 h 2806376"/>
              <a:gd name="connsiteX1" fmla="*/ 8436424 w 12198026"/>
              <a:gd name="connsiteY1" fmla="*/ 931223 h 2806376"/>
              <a:gd name="connsiteX2" fmla="*/ 6335130 w 12198026"/>
              <a:gd name="connsiteY2" fmla="*/ 678594 h 2806376"/>
              <a:gd name="connsiteX3" fmla="*/ 4226976 w 12198026"/>
              <a:gd name="connsiteY3" fmla="*/ 370374 h 2806376"/>
              <a:gd name="connsiteX4" fmla="*/ 0 w 12198026"/>
              <a:gd name="connsiteY4" fmla="*/ 597550 h 2806376"/>
              <a:gd name="connsiteX5" fmla="*/ 0 w 12198026"/>
              <a:gd name="connsiteY5" fmla="*/ 2806376 h 2806376"/>
              <a:gd name="connsiteX6" fmla="*/ 12198027 w 12198026"/>
              <a:gd name="connsiteY6" fmla="*/ 2806376 h 2806376"/>
              <a:gd name="connsiteX7" fmla="*/ 12198027 w 12198026"/>
              <a:gd name="connsiteY7" fmla="*/ 462941 h 2806376"/>
              <a:gd name="connsiteX8" fmla="*/ 10609481 w 12198026"/>
              <a:gd name="connsiteY8" fmla="*/ 141932 h 2806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8026" h="2806376">
                <a:moveTo>
                  <a:pt x="10609481" y="141932"/>
                </a:moveTo>
                <a:cubicBezTo>
                  <a:pt x="9758370" y="-380042"/>
                  <a:pt x="9208406" y="687712"/>
                  <a:pt x="8436424" y="931223"/>
                </a:cubicBezTo>
                <a:cubicBezTo>
                  <a:pt x="7628752" y="1185878"/>
                  <a:pt x="6985688" y="1035061"/>
                  <a:pt x="6335130" y="678594"/>
                </a:cubicBezTo>
                <a:cubicBezTo>
                  <a:pt x="5956886" y="471299"/>
                  <a:pt x="5305313" y="282619"/>
                  <a:pt x="4226976" y="370374"/>
                </a:cubicBezTo>
                <a:cubicBezTo>
                  <a:pt x="2860068" y="481050"/>
                  <a:pt x="1634397" y="1699874"/>
                  <a:pt x="0" y="597550"/>
                </a:cubicBezTo>
                <a:lnTo>
                  <a:pt x="0" y="2806376"/>
                </a:lnTo>
                <a:lnTo>
                  <a:pt x="12198027" y="2806376"/>
                </a:lnTo>
                <a:lnTo>
                  <a:pt x="12198027" y="462941"/>
                </a:lnTo>
                <a:cubicBezTo>
                  <a:pt x="11729732" y="665298"/>
                  <a:pt x="11262961" y="543099"/>
                  <a:pt x="10609481" y="141932"/>
                </a:cubicBezTo>
                <a:close/>
              </a:path>
            </a:pathLst>
          </a:custGeom>
          <a:solidFill>
            <a:srgbClr val="1E5860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de-DE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EED96E30-2141-E024-ED7E-3FA69E0DBAE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10" y="264084"/>
            <a:ext cx="1422022" cy="374016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ED875BAD-86D3-FB0F-FF0A-3B36DEDEE07C}"/>
              </a:ext>
            </a:extLst>
          </p:cNvPr>
          <p:cNvSpPr txBox="1"/>
          <p:nvPr/>
        </p:nvSpPr>
        <p:spPr>
          <a:xfrm>
            <a:off x="306000" y="216000"/>
            <a:ext cx="18226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>
                <a:solidFill>
                  <a:schemeClr val="bg1"/>
                </a:solidFill>
              </a:rPr>
              <a:t>Monitoring</a:t>
            </a:r>
          </a:p>
        </p:txBody>
      </p:sp>
    </p:spTree>
    <p:extLst>
      <p:ext uri="{BB962C8B-B14F-4D97-AF65-F5344CB8AC3E}">
        <p14:creationId xmlns:p14="http://schemas.microsoft.com/office/powerpoint/2010/main" val="4060139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5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B80874E2-8805-4363-9D92-0E2A07398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83159" y="6451933"/>
            <a:ext cx="2743200" cy="365125"/>
          </a:xfrm>
        </p:spPr>
        <p:txBody>
          <a:bodyPr/>
          <a:lstStyle/>
          <a:p>
            <a:fld id="{AF5F6227-F08F-4070-A8D7-341C6FCA27FD}" type="slidenum">
              <a:rPr lang="de-DE" smtClean="0"/>
              <a:t>9</a:t>
            </a:fld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375808FD-99BE-4EAC-827B-B5D6B58D8D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1" b="33319"/>
          <a:stretch/>
        </p:blipFill>
        <p:spPr>
          <a:xfrm>
            <a:off x="3792974" y="3472677"/>
            <a:ext cx="4540933" cy="276560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96F0B4F3-903D-41E4-9EAD-BC71DEF5A6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6555" y="1220761"/>
            <a:ext cx="6565611" cy="2164562"/>
          </a:xfrm>
          <a:prstGeom prst="rect">
            <a:avLst/>
          </a:prstGeom>
        </p:spPr>
      </p:pic>
      <p:sp>
        <p:nvSpPr>
          <p:cNvPr id="10" name="Rechteck: abgerundete Ecken 9">
            <a:extLst>
              <a:ext uri="{FF2B5EF4-FFF2-40B4-BE49-F238E27FC236}">
                <a16:creationId xmlns:a16="http://schemas.microsoft.com/office/drawing/2014/main" id="{D000DA58-ED05-4903-B1FC-AACCF11C79E6}"/>
              </a:ext>
            </a:extLst>
          </p:cNvPr>
          <p:cNvSpPr/>
          <p:nvPr/>
        </p:nvSpPr>
        <p:spPr>
          <a:xfrm>
            <a:off x="8610600" y="5873160"/>
            <a:ext cx="2743200" cy="365125"/>
          </a:xfrm>
          <a:prstGeom prst="roundRect">
            <a:avLst>
              <a:gd name="adj" fmla="val 8278"/>
            </a:avLst>
          </a:prstGeom>
          <a:solidFill>
            <a:srgbClr val="1E5860"/>
          </a:solidFill>
          <a:ln w="15875">
            <a:solidFill>
              <a:srgbClr val="2C3B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dirty="0"/>
              <a:t>https://naturpark-nlh.de/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46544F7D-8AD1-4E24-8CAB-F41E155DE21B}"/>
              </a:ext>
            </a:extLst>
          </p:cNvPr>
          <p:cNvSpPr txBox="1"/>
          <p:nvPr/>
        </p:nvSpPr>
        <p:spPr>
          <a:xfrm>
            <a:off x="306000" y="216000"/>
            <a:ext cx="23374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>
                <a:solidFill>
                  <a:schemeClr val="bg1"/>
                </a:solidFill>
              </a:rPr>
              <a:t>Citizen Science</a:t>
            </a:r>
          </a:p>
        </p:txBody>
      </p:sp>
    </p:spTree>
    <p:extLst>
      <p:ext uri="{BB962C8B-B14F-4D97-AF65-F5344CB8AC3E}">
        <p14:creationId xmlns:p14="http://schemas.microsoft.com/office/powerpoint/2010/main" val="40435770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BBC0F602-E714-4934-AA2A-200292D33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34300" y="5453380"/>
            <a:ext cx="2743200" cy="365125"/>
          </a:xfrm>
        </p:spPr>
        <p:txBody>
          <a:bodyPr/>
          <a:lstStyle/>
          <a:p>
            <a:fld id="{AF5F6227-F08F-4070-A8D7-341C6FCA27FD}" type="slidenum">
              <a:rPr lang="de-DE" smtClean="0"/>
              <a:t>10</a:t>
            </a:fld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BF1FE3D5-FE52-473D-A5DD-A9DA1A714E0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9" t="7166" r="15148" b="7315"/>
          <a:stretch/>
        </p:blipFill>
        <p:spPr>
          <a:xfrm>
            <a:off x="986790" y="1380527"/>
            <a:ext cx="5257800" cy="3832153"/>
          </a:xfrm>
          <a:prstGeom prst="roundRect">
            <a:avLst>
              <a:gd name="adj" fmla="val 3065"/>
            </a:avLst>
          </a:prstGeom>
          <a:ln w="15875">
            <a:solidFill>
              <a:srgbClr val="2C3B21"/>
            </a:solidFill>
          </a:ln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733C8E0F-6397-4550-94D7-32A74980539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34" t="19666" r="23815" b="17965"/>
          <a:stretch/>
        </p:blipFill>
        <p:spPr>
          <a:xfrm>
            <a:off x="601980" y="3895811"/>
            <a:ext cx="2996565" cy="2313697"/>
          </a:xfrm>
          <a:prstGeom prst="roundRect">
            <a:avLst>
              <a:gd name="adj" fmla="val 3554"/>
            </a:avLst>
          </a:prstGeom>
          <a:ln w="15875">
            <a:solidFill>
              <a:srgbClr val="2C3B21"/>
            </a:solidFill>
          </a:ln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DBEE0DB5-2352-448A-9C5B-310FAA65083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9" t="9530" r="32815" b="1991"/>
          <a:stretch/>
        </p:blipFill>
        <p:spPr>
          <a:xfrm>
            <a:off x="6468038" y="1380527"/>
            <a:ext cx="4548018" cy="4828981"/>
          </a:xfrm>
          <a:prstGeom prst="roundRect">
            <a:avLst>
              <a:gd name="adj" fmla="val 3052"/>
            </a:avLst>
          </a:prstGeom>
          <a:ln w="15875">
            <a:solidFill>
              <a:srgbClr val="2C3B21"/>
            </a:solidFill>
          </a:ln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42FCC70A-6FEB-4EAB-A71C-99C581415417}"/>
              </a:ext>
            </a:extLst>
          </p:cNvPr>
          <p:cNvSpPr txBox="1"/>
          <p:nvPr/>
        </p:nvSpPr>
        <p:spPr>
          <a:xfrm>
            <a:off x="306000" y="216000"/>
            <a:ext cx="37437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 err="1">
                <a:solidFill>
                  <a:schemeClr val="bg1"/>
                </a:solidFill>
              </a:rPr>
              <a:t>Prädatorenmanagement</a:t>
            </a:r>
            <a:endParaRPr lang="de-DE" sz="2800" dirty="0">
              <a:solidFill>
                <a:schemeClr val="bg1"/>
              </a:solidFill>
            </a:endParaRPr>
          </a:p>
        </p:txBody>
      </p:sp>
      <p:sp>
        <p:nvSpPr>
          <p:cNvPr id="10" name="Foliennummernplatzhalter 2">
            <a:extLst>
              <a:ext uri="{FF2B5EF4-FFF2-40B4-BE49-F238E27FC236}">
                <a16:creationId xmlns:a16="http://schemas.microsoft.com/office/drawing/2014/main" id="{3AF41D62-28F6-4011-9EED-70DF6219DAB8}"/>
              </a:ext>
            </a:extLst>
          </p:cNvPr>
          <p:cNvSpPr txBox="1">
            <a:spLocks/>
          </p:cNvSpPr>
          <p:nvPr/>
        </p:nvSpPr>
        <p:spPr>
          <a:xfrm>
            <a:off x="9383159" y="645193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F5F6227-F08F-4070-A8D7-341C6FCA27FD}" type="slidenum">
              <a:rPr lang="de-DE" smtClean="0"/>
              <a:pPr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3426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DB559F4-957B-BF04-D179-8CC986531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F6227-F08F-4070-A8D7-341C6FCA27FD}" type="slidenum">
              <a:rPr lang="de-DE" smtClean="0"/>
              <a:pPr/>
              <a:t>11</a:t>
            </a:fld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77B0AFF2-9C16-5767-941E-0AB7AE5FEA5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" t="19472" r="258" b="1597"/>
          <a:stretch/>
        </p:blipFill>
        <p:spPr bwMode="auto">
          <a:xfrm>
            <a:off x="882241" y="1505457"/>
            <a:ext cx="7556500" cy="4493342"/>
          </a:xfrm>
          <a:prstGeom prst="rect">
            <a:avLst/>
          </a:prstGeom>
          <a:pattFill prst="pct5">
            <a:fgClr>
              <a:sysClr val="windowText" lastClr="000000"/>
            </a:fgClr>
            <a:bgClr>
              <a:schemeClr val="bg1"/>
            </a:bgClr>
          </a:pattFill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Rechteck: abgerundete Ecken 3">
            <a:extLst>
              <a:ext uri="{FF2B5EF4-FFF2-40B4-BE49-F238E27FC236}">
                <a16:creationId xmlns:a16="http://schemas.microsoft.com/office/drawing/2014/main" id="{C21A0233-3B80-1B1E-1BAE-D67B839F9E41}"/>
              </a:ext>
            </a:extLst>
          </p:cNvPr>
          <p:cNvSpPr/>
          <p:nvPr/>
        </p:nvSpPr>
        <p:spPr>
          <a:xfrm>
            <a:off x="8661949" y="1505457"/>
            <a:ext cx="2743200" cy="3562932"/>
          </a:xfrm>
          <a:prstGeom prst="roundRect">
            <a:avLst>
              <a:gd name="adj" fmla="val 5846"/>
            </a:avLst>
          </a:prstGeom>
          <a:solidFill>
            <a:srgbClr val="31929F"/>
          </a:solidFill>
          <a:ln w="9525">
            <a:solidFill>
              <a:srgbClr val="1E5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/>
              <a:t>Verblendung von Forstschutzzäunen</a:t>
            </a:r>
          </a:p>
          <a:p>
            <a:endParaRPr lang="de-DE" sz="400" dirty="0"/>
          </a:p>
          <a:p>
            <a:endParaRPr lang="de-DE" sz="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Materialbeschaffung für 10 km Zaunlänge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Anbringung durch Flächeneigentümer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Verhinderung von letalen Anflügen von Auerhuhn und anderen Arten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400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87CBF51-94A1-4860-69B3-9B51D0D87BBE}"/>
              </a:ext>
            </a:extLst>
          </p:cNvPr>
          <p:cNvSpPr txBox="1"/>
          <p:nvPr/>
        </p:nvSpPr>
        <p:spPr>
          <a:xfrm>
            <a:off x="306000" y="216000"/>
            <a:ext cx="59330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>
                <a:solidFill>
                  <a:schemeClr val="bg1"/>
                </a:solidFill>
              </a:rPr>
              <a:t>Biologisch abbaubare Zaunverblendung</a:t>
            </a:r>
          </a:p>
        </p:txBody>
      </p:sp>
    </p:spTree>
    <p:extLst>
      <p:ext uri="{BB962C8B-B14F-4D97-AF65-F5344CB8AC3E}">
        <p14:creationId xmlns:p14="http://schemas.microsoft.com/office/powerpoint/2010/main" val="15671605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23E5C6AE-BEE5-3644-DDF0-A77A09733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F6227-F08F-4070-A8D7-341C6FCA27FD}" type="slidenum">
              <a:rPr lang="de-DE" smtClean="0"/>
              <a:pPr/>
              <a:t>12</a:t>
            </a:fld>
            <a:endParaRPr lang="de-DE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D8B90DB1-9DFA-2A70-6368-462234CA06F4}"/>
              </a:ext>
            </a:extLst>
          </p:cNvPr>
          <p:cNvSpPr txBox="1"/>
          <p:nvPr/>
        </p:nvSpPr>
        <p:spPr>
          <a:xfrm>
            <a:off x="306000" y="216000"/>
            <a:ext cx="46840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>
                <a:solidFill>
                  <a:schemeClr val="bg1"/>
                </a:solidFill>
              </a:rPr>
              <a:t>Populationsgröße und Ausblick</a:t>
            </a:r>
          </a:p>
        </p:txBody>
      </p:sp>
      <p:pic>
        <p:nvPicPr>
          <p:cNvPr id="5" name="Grafik 4" descr="Ein Bild, das draußen, Baum, Gelände, Pflanze enthält.&#10;&#10;KI-generierte Inhalte können fehlerhaft sein.">
            <a:extLst>
              <a:ext uri="{FF2B5EF4-FFF2-40B4-BE49-F238E27FC236}">
                <a16:creationId xmlns:a16="http://schemas.microsoft.com/office/drawing/2014/main" id="{5E940B85-3F6E-7182-43DC-AC1880157D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65" t="31566" r="30103" b="43242"/>
          <a:stretch/>
        </p:blipFill>
        <p:spPr>
          <a:xfrm>
            <a:off x="3226553" y="1449976"/>
            <a:ext cx="3526971" cy="2168434"/>
          </a:xfrm>
          <a:prstGeom prst="roundRect">
            <a:avLst>
              <a:gd name="adj" fmla="val 8233"/>
            </a:avLst>
          </a:prstGeom>
          <a:ln>
            <a:solidFill>
              <a:srgbClr val="000000"/>
            </a:solidFill>
          </a:ln>
        </p:spPr>
      </p:pic>
      <p:pic>
        <p:nvPicPr>
          <p:cNvPr id="7" name="Grafik 6" descr="Ein Bild, das Text, Screenshot, Diagramm, Schrift enthält.&#10;&#10;KI-generierte Inhalte können fehlerhaft sein.">
            <a:extLst>
              <a:ext uri="{FF2B5EF4-FFF2-40B4-BE49-F238E27FC236}">
                <a16:creationId xmlns:a16="http://schemas.microsoft.com/office/drawing/2014/main" id="{58D1E284-ECC3-EC03-EFA5-F132FD7E0AF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1720" y="1242237"/>
            <a:ext cx="4336842" cy="539225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00CFDB8F-3C6C-8C75-A12A-49C59EDE861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34" t="24261" r="57028" b="44602"/>
          <a:stretch/>
        </p:blipFill>
        <p:spPr>
          <a:xfrm>
            <a:off x="892627" y="1449976"/>
            <a:ext cx="1965386" cy="2749546"/>
          </a:xfrm>
          <a:prstGeom prst="roundRect">
            <a:avLst>
              <a:gd name="adj" fmla="val 7740"/>
            </a:avLst>
          </a:prstGeom>
          <a:ln w="12700">
            <a:solidFill>
              <a:srgbClr val="2C3B21"/>
            </a:solidFill>
          </a:ln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74577C97-4AC1-5377-A401-00555994ECDE}"/>
              </a:ext>
            </a:extLst>
          </p:cNvPr>
          <p:cNvSpPr txBox="1"/>
          <p:nvPr/>
        </p:nvSpPr>
        <p:spPr>
          <a:xfrm>
            <a:off x="6024700" y="3716196"/>
            <a:ext cx="7549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cap="small" dirty="0"/>
              <a:t>P. Seefeld</a:t>
            </a:r>
          </a:p>
        </p:txBody>
      </p:sp>
      <p:sp>
        <p:nvSpPr>
          <p:cNvPr id="10" name="Rechteck: abgerundete Ecken 9">
            <a:extLst>
              <a:ext uri="{FF2B5EF4-FFF2-40B4-BE49-F238E27FC236}">
                <a16:creationId xmlns:a16="http://schemas.microsoft.com/office/drawing/2014/main" id="{B6998BC6-0942-D315-CFBF-4FE265640C86}"/>
              </a:ext>
            </a:extLst>
          </p:cNvPr>
          <p:cNvSpPr/>
          <p:nvPr/>
        </p:nvSpPr>
        <p:spPr>
          <a:xfrm>
            <a:off x="853439" y="4329166"/>
            <a:ext cx="5926212" cy="1862627"/>
          </a:xfrm>
          <a:prstGeom prst="roundRect">
            <a:avLst>
              <a:gd name="adj" fmla="val 5846"/>
            </a:avLst>
          </a:prstGeom>
          <a:solidFill>
            <a:srgbClr val="31929F"/>
          </a:solidFill>
          <a:ln w="9525">
            <a:solidFill>
              <a:srgbClr val="1E5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Populationsgröße zwischen 130 und 180 Tieren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Überlebensraten freigesetzter Tiere vergleichbar zu Wildpopulationen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Ziel: Verzicht auf Freisetzungen auf ausgewählten Flächen und Monitoring der </a:t>
            </a:r>
            <a:r>
              <a:rPr lang="de-DE" sz="2000" dirty="0"/>
              <a:t>Populationsentwicklung</a:t>
            </a:r>
            <a:endParaRPr lang="de-DE" sz="400" dirty="0"/>
          </a:p>
        </p:txBody>
      </p:sp>
    </p:spTree>
    <p:extLst>
      <p:ext uri="{BB962C8B-B14F-4D97-AF65-F5344CB8AC3E}">
        <p14:creationId xmlns:p14="http://schemas.microsoft.com/office/powerpoint/2010/main" val="29330622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DA83721-3E9E-4494-B89B-DEC695DA4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83159" y="6451933"/>
            <a:ext cx="2743200" cy="365125"/>
          </a:xfrm>
        </p:spPr>
        <p:txBody>
          <a:bodyPr/>
          <a:lstStyle/>
          <a:p>
            <a:fld id="{AF5F6227-F08F-4070-A8D7-341C6FCA27FD}" type="slidenum">
              <a:rPr lang="de-DE" smtClean="0"/>
              <a:t>13</a:t>
            </a:fld>
            <a:endParaRPr lang="de-DE"/>
          </a:p>
        </p:txBody>
      </p:sp>
      <p:grpSp>
        <p:nvGrpSpPr>
          <p:cNvPr id="10" name="Gruppierung 13">
            <a:extLst>
              <a:ext uri="{FF2B5EF4-FFF2-40B4-BE49-F238E27FC236}">
                <a16:creationId xmlns:a16="http://schemas.microsoft.com/office/drawing/2014/main" id="{935690E1-B330-49F9-A9F2-BC6763CE60F5}"/>
              </a:ext>
            </a:extLst>
          </p:cNvPr>
          <p:cNvGrpSpPr>
            <a:grpSpLocks/>
          </p:cNvGrpSpPr>
          <p:nvPr/>
        </p:nvGrpSpPr>
        <p:grpSpPr bwMode="auto">
          <a:xfrm>
            <a:off x="2714168" y="4417111"/>
            <a:ext cx="1553451" cy="755980"/>
            <a:chOff x="4129572" y="2634432"/>
            <a:chExt cx="2255525" cy="1216118"/>
          </a:xfrm>
        </p:grpSpPr>
        <p:sp>
          <p:nvSpPr>
            <p:cNvPr id="11" name="Rectangle 73">
              <a:extLst>
                <a:ext uri="{FF2B5EF4-FFF2-40B4-BE49-F238E27FC236}">
                  <a16:creationId xmlns:a16="http://schemas.microsoft.com/office/drawing/2014/main" id="{5167233C-97D9-4394-8C66-F1DC2C6BF6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38133" y="3133479"/>
              <a:ext cx="1761067" cy="7170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de-DE" altLang="de-DE" sz="1100" dirty="0">
                <a:cs typeface="Arial" panose="020B0604020202020204" pitchFamily="34" charset="0"/>
              </a:endParaRPr>
            </a:p>
            <a:p>
              <a:pPr eaLnBrk="1" hangingPunct="1"/>
              <a:endParaRPr lang="de-DE" altLang="de-DE" sz="800" dirty="0">
                <a:cs typeface="Arial" panose="020B0604020202020204" pitchFamily="34" charset="0"/>
              </a:endParaRPr>
            </a:p>
            <a:p>
              <a:pPr eaLnBrk="1" hangingPunct="1"/>
              <a:endParaRPr lang="de-DE" altLang="de-DE" sz="800" dirty="0">
                <a:cs typeface="Arial" panose="020B0604020202020204" pitchFamily="34" charset="0"/>
              </a:endParaRPr>
            </a:p>
            <a:p>
              <a:pPr eaLnBrk="1" hangingPunct="1"/>
              <a:r>
                <a:rPr lang="de-DE" altLang="de-DE" sz="900" dirty="0">
                  <a:cs typeface="Arial" panose="020B0604020202020204" pitchFamily="34" charset="0"/>
                </a:rPr>
                <a:t>      Bundesforstbetrieb Lausitz</a:t>
              </a:r>
            </a:p>
          </p:txBody>
        </p:sp>
        <p:pic>
          <p:nvPicPr>
            <p:cNvPr id="12" name="Bild 58" descr="Bundesforstbetrieb Lausitz.jpg">
              <a:extLst>
                <a:ext uri="{FF2B5EF4-FFF2-40B4-BE49-F238E27FC236}">
                  <a16:creationId xmlns:a16="http://schemas.microsoft.com/office/drawing/2014/main" id="{64EE7B11-D946-4A79-82DC-0B9D99E38E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483" b="21828"/>
            <a:stretch>
              <a:fillRect/>
            </a:stretch>
          </p:blipFill>
          <p:spPr bwMode="auto">
            <a:xfrm>
              <a:off x="4704733" y="3133479"/>
              <a:ext cx="1680364" cy="486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Bild 59" descr="Bundesanstalt Immobilienaufgaben.jpg">
              <a:extLst>
                <a:ext uri="{FF2B5EF4-FFF2-40B4-BE49-F238E27FC236}">
                  <a16:creationId xmlns:a16="http://schemas.microsoft.com/office/drawing/2014/main" id="{3982C032-B491-4DBF-8283-B2C6AE5CFA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9572" y="2634432"/>
              <a:ext cx="2056990" cy="534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Bild 62" descr="DBU_Logo_weiss.jpg">
            <a:extLst>
              <a:ext uri="{FF2B5EF4-FFF2-40B4-BE49-F238E27FC236}">
                <a16:creationId xmlns:a16="http://schemas.microsoft.com/office/drawing/2014/main" id="{63DC27D9-98F0-4760-8D86-86F3683EE50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697" y="4346364"/>
            <a:ext cx="1030193" cy="662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Bild 67" descr="Logo Bezikrsregierung Västerbotten.jpg">
            <a:extLst>
              <a:ext uri="{FF2B5EF4-FFF2-40B4-BE49-F238E27FC236}">
                <a16:creationId xmlns:a16="http://schemas.microsoft.com/office/drawing/2014/main" id="{82BDE0D8-6B1B-4BB5-AFD0-0EF79AAAC16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776" y="4551286"/>
            <a:ext cx="156527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" name="Group 19">
            <a:extLst>
              <a:ext uri="{FF2B5EF4-FFF2-40B4-BE49-F238E27FC236}">
                <a16:creationId xmlns:a16="http://schemas.microsoft.com/office/drawing/2014/main" id="{13DDB678-8C26-44E1-ACAC-2E4ED5C8C124}"/>
              </a:ext>
            </a:extLst>
          </p:cNvPr>
          <p:cNvGrpSpPr>
            <a:grpSpLocks/>
          </p:cNvGrpSpPr>
          <p:nvPr/>
        </p:nvGrpSpPr>
        <p:grpSpPr bwMode="auto">
          <a:xfrm>
            <a:off x="5100511" y="3454820"/>
            <a:ext cx="2167835" cy="649287"/>
            <a:chOff x="366" y="1519"/>
            <a:chExt cx="1439" cy="460"/>
          </a:xfrm>
        </p:grpSpPr>
        <p:pic>
          <p:nvPicPr>
            <p:cNvPr id="18" name="Bild 1" descr="Logo Wappen Landkreis Elbe-Elster.png">
              <a:extLst>
                <a:ext uri="{FF2B5EF4-FFF2-40B4-BE49-F238E27FC236}">
                  <a16:creationId xmlns:a16="http://schemas.microsoft.com/office/drawing/2014/main" id="{226DFE8E-337C-49B4-BFE9-DE1013D368E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" y="1519"/>
              <a:ext cx="395" cy="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Textfeld 2">
              <a:extLst>
                <a:ext uri="{FF2B5EF4-FFF2-40B4-BE49-F238E27FC236}">
                  <a16:creationId xmlns:a16="http://schemas.microsoft.com/office/drawing/2014/main" id="{6B0541A1-135B-41E0-AA96-7601BCDC10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0" y="1533"/>
              <a:ext cx="1025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de-DE" altLang="de-DE" sz="1200" dirty="0">
                  <a:solidFill>
                    <a:srgbClr val="000000"/>
                  </a:solidFill>
                  <a:cs typeface="Arial" panose="020B0604020202020204" pitchFamily="34" charset="0"/>
                </a:rPr>
                <a:t>Landkreis Elbe-Elster</a:t>
              </a:r>
            </a:p>
          </p:txBody>
        </p:sp>
      </p:grpSp>
      <p:pic>
        <p:nvPicPr>
          <p:cNvPr id="20" name="Bild 10">
            <a:extLst>
              <a:ext uri="{FF2B5EF4-FFF2-40B4-BE49-F238E27FC236}">
                <a16:creationId xmlns:a16="http://schemas.microsoft.com/office/drawing/2014/main" id="{2FC8F130-8E03-44D2-8D73-5514F5DEA8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2876" y="4346364"/>
            <a:ext cx="1077157" cy="93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BD9400C7-41EA-43FC-B581-5AB7474BF73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2154" y="3507026"/>
            <a:ext cx="1006437" cy="564303"/>
          </a:xfrm>
          <a:prstGeom prst="rect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id="{32329BB2-1736-4299-B2EF-D96A03B2D81A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8946" y="3114412"/>
            <a:ext cx="1544148" cy="1358850"/>
          </a:xfrm>
          <a:prstGeom prst="rect">
            <a:avLst/>
          </a:prstGeom>
        </p:spPr>
      </p:pic>
      <p:pic>
        <p:nvPicPr>
          <p:cNvPr id="27" name="Grafik 26">
            <a:extLst>
              <a:ext uri="{FF2B5EF4-FFF2-40B4-BE49-F238E27FC236}">
                <a16:creationId xmlns:a16="http://schemas.microsoft.com/office/drawing/2014/main" id="{56960881-6101-445E-B2EF-5859075D54C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5823" y="5857388"/>
            <a:ext cx="1006438" cy="358292"/>
          </a:xfrm>
          <a:prstGeom prst="rect">
            <a:avLst/>
          </a:prstGeom>
        </p:spPr>
      </p:pic>
      <p:pic>
        <p:nvPicPr>
          <p:cNvPr id="29" name="Grafik 28">
            <a:extLst>
              <a:ext uri="{FF2B5EF4-FFF2-40B4-BE49-F238E27FC236}">
                <a16:creationId xmlns:a16="http://schemas.microsoft.com/office/drawing/2014/main" id="{4A27DDBD-04F0-494C-BE70-F2130B363D6A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5661" y="5994148"/>
            <a:ext cx="1283961" cy="192594"/>
          </a:xfrm>
          <a:prstGeom prst="rect">
            <a:avLst/>
          </a:prstGeom>
        </p:spPr>
      </p:pic>
      <p:pic>
        <p:nvPicPr>
          <p:cNvPr id="31" name="Grafik 30">
            <a:extLst>
              <a:ext uri="{FF2B5EF4-FFF2-40B4-BE49-F238E27FC236}">
                <a16:creationId xmlns:a16="http://schemas.microsoft.com/office/drawing/2014/main" id="{C15B4183-BC8A-4370-A051-CE9C57ADF8C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1260" y="5597458"/>
            <a:ext cx="668754" cy="1022572"/>
          </a:xfrm>
          <a:prstGeom prst="rect">
            <a:avLst/>
          </a:prstGeom>
        </p:spPr>
      </p:pic>
      <p:pic>
        <p:nvPicPr>
          <p:cNvPr id="33" name="Grafik 32">
            <a:extLst>
              <a:ext uri="{FF2B5EF4-FFF2-40B4-BE49-F238E27FC236}">
                <a16:creationId xmlns:a16="http://schemas.microsoft.com/office/drawing/2014/main" id="{802B666E-5633-465B-94A9-14DF6AA492E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899" y="5367284"/>
            <a:ext cx="2402891" cy="819458"/>
          </a:xfrm>
          <a:prstGeom prst="rect">
            <a:avLst/>
          </a:prstGeom>
        </p:spPr>
      </p:pic>
      <p:sp>
        <p:nvSpPr>
          <p:cNvPr id="34" name="Textfeld 33">
            <a:extLst>
              <a:ext uri="{FF2B5EF4-FFF2-40B4-BE49-F238E27FC236}">
                <a16:creationId xmlns:a16="http://schemas.microsoft.com/office/drawing/2014/main" id="{7B70853B-D34A-4865-AE25-E6550E025F6B}"/>
              </a:ext>
            </a:extLst>
          </p:cNvPr>
          <p:cNvSpPr txBox="1"/>
          <p:nvPr/>
        </p:nvSpPr>
        <p:spPr>
          <a:xfrm>
            <a:off x="306000" y="216000"/>
            <a:ext cx="20409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>
                <a:solidFill>
                  <a:schemeClr val="bg1"/>
                </a:solidFill>
              </a:rPr>
              <a:t>Vielen Dank!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D06746A7-7E9F-481F-869C-9ACC5F7BE49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688035" y="3275417"/>
            <a:ext cx="1097831" cy="1036840"/>
          </a:xfrm>
          <a:prstGeom prst="rect">
            <a:avLst/>
          </a:prstGeom>
        </p:spPr>
      </p:pic>
      <p:pic>
        <p:nvPicPr>
          <p:cNvPr id="4" name="Grafik 3" descr="Ein Bild, das Kreis, Grafiken, Farbigkeit, Screenshot enthält.&#10;&#10;KI-generierte Inhalte können fehlerhaft sein.">
            <a:extLst>
              <a:ext uri="{FF2B5EF4-FFF2-40B4-BE49-F238E27FC236}">
                <a16:creationId xmlns:a16="http://schemas.microsoft.com/office/drawing/2014/main" id="{7BF59395-D9B0-4361-C4E1-33A5BF5C7763}"/>
              </a:ext>
            </a:extLst>
          </p:cNvPr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702" y="3055946"/>
            <a:ext cx="2603721" cy="1274657"/>
          </a:xfrm>
          <a:prstGeom prst="rect">
            <a:avLst/>
          </a:prstGeom>
        </p:spPr>
      </p:pic>
      <p:pic>
        <p:nvPicPr>
          <p:cNvPr id="15" name="Grafik 14" descr="Ein Bild, das Screenshot, Text, Kreis, Schrift enthält.&#10;&#10;KI-generierte Inhalte können fehlerhaft sein.">
            <a:extLst>
              <a:ext uri="{FF2B5EF4-FFF2-40B4-BE49-F238E27FC236}">
                <a16:creationId xmlns:a16="http://schemas.microsoft.com/office/drawing/2014/main" id="{1A3E0668-7F9F-0FC0-DCE7-3B92F3AD112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64" t="43808" r="19612" b="19206"/>
          <a:stretch/>
        </p:blipFill>
        <p:spPr>
          <a:xfrm>
            <a:off x="2630516" y="3365019"/>
            <a:ext cx="2057580" cy="656513"/>
          </a:xfrm>
          <a:prstGeom prst="rect">
            <a:avLst/>
          </a:prstGeom>
        </p:spPr>
      </p:pic>
      <p:sp>
        <p:nvSpPr>
          <p:cNvPr id="22" name="Rechteck 21">
            <a:extLst>
              <a:ext uri="{FF2B5EF4-FFF2-40B4-BE49-F238E27FC236}">
                <a16:creationId xmlns:a16="http://schemas.microsoft.com/office/drawing/2014/main" id="{4ACD89B2-8E2B-3680-CB0A-DF9FFA66F328}"/>
              </a:ext>
            </a:extLst>
          </p:cNvPr>
          <p:cNvSpPr/>
          <p:nvPr/>
        </p:nvSpPr>
        <p:spPr>
          <a:xfrm>
            <a:off x="96648" y="6230982"/>
            <a:ext cx="4034234" cy="586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4" name="Bild 47">
            <a:extLst>
              <a:ext uri="{FF2B5EF4-FFF2-40B4-BE49-F238E27FC236}">
                <a16:creationId xmlns:a16="http://schemas.microsoft.com/office/drawing/2014/main" id="{14C5B334-AA16-2C9D-C649-00A381252A24}"/>
              </a:ext>
            </a:extLst>
          </p:cNvPr>
          <p:cNvPicPr>
            <a:picLocks noChangeAspect="1"/>
          </p:cNvPicPr>
          <p:nvPr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8001" y="1505651"/>
            <a:ext cx="1496108" cy="1176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Grafik 25" descr="Ein Bild, das Text, Schrift, Electric Blue (Farbe), Symbol enthält.&#10;&#10;KI-generierte Inhalte können fehlerhaft sein.">
            <a:extLst>
              <a:ext uri="{FF2B5EF4-FFF2-40B4-BE49-F238E27FC236}">
                <a16:creationId xmlns:a16="http://schemas.microsoft.com/office/drawing/2014/main" id="{0077D308-984B-41C4-49B8-B678FEDE290E}"/>
              </a:ext>
            </a:extLst>
          </p:cNvPr>
          <p:cNvPicPr>
            <a:picLocks noChangeAspect="1"/>
          </p:cNvPicPr>
          <p:nvPr/>
        </p:nvPicPr>
        <p:blipFill>
          <a:blip r:embed="rId1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8960" y="1651272"/>
            <a:ext cx="4116870" cy="863698"/>
          </a:xfrm>
          <a:prstGeom prst="rect">
            <a:avLst/>
          </a:prstGeom>
        </p:spPr>
      </p:pic>
      <p:pic>
        <p:nvPicPr>
          <p:cNvPr id="28" name="Grafik 27" descr="Ein Bild, das Text, Schrift, Screenshot, Grafiken enthält.&#10;&#10;KI-generierte Inhalte können fehlerhaft sein.">
            <a:extLst>
              <a:ext uri="{FF2B5EF4-FFF2-40B4-BE49-F238E27FC236}">
                <a16:creationId xmlns:a16="http://schemas.microsoft.com/office/drawing/2014/main" id="{C2C6A675-238D-9F3F-53C1-77670ACC6C53}"/>
              </a:ext>
            </a:extLst>
          </p:cNvPr>
          <p:cNvPicPr>
            <a:picLocks noChangeAspect="1"/>
          </p:cNvPicPr>
          <p:nvPr/>
        </p:nvPicPr>
        <p:blipFill>
          <a:blip r:embed="rId1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4798" y="1510649"/>
            <a:ext cx="3214959" cy="1215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854287"/>
      </p:ext>
    </p:extLst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264</Words>
  <Application>Microsoft Office PowerPoint</Application>
  <PresentationFormat>Breitbild</PresentationFormat>
  <Paragraphs>92</Paragraphs>
  <Slides>13</Slides>
  <Notes>2</Notes>
  <HiddenSlides>0</HiddenSlides>
  <MMClips>1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20" baseType="lpstr">
      <vt:lpstr>ＭＳ Ｐゴシック</vt:lpstr>
      <vt:lpstr>Arial</vt:lpstr>
      <vt:lpstr>Calibri</vt:lpstr>
      <vt:lpstr>Calibri </vt:lpstr>
      <vt:lpstr>Calibri Light</vt:lpstr>
      <vt:lpstr>Tahoma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Auerhuhn</dc:creator>
  <cp:lastModifiedBy>Marco Nörenberg</cp:lastModifiedBy>
  <cp:revision>500</cp:revision>
  <dcterms:created xsi:type="dcterms:W3CDTF">2022-09-06T08:36:13Z</dcterms:created>
  <dcterms:modified xsi:type="dcterms:W3CDTF">2025-09-29T12:28:29Z</dcterms:modified>
</cp:coreProperties>
</file>