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65" r:id="rId4"/>
    <p:sldId id="269" r:id="rId5"/>
    <p:sldId id="270" r:id="rId6"/>
    <p:sldId id="271" r:id="rId7"/>
    <p:sldId id="272" r:id="rId8"/>
    <p:sldId id="268" r:id="rId9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D00"/>
    <a:srgbClr val="00160B"/>
    <a:srgbClr val="6FC6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26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9E34DDA-A877-4E20-BA0F-BECB40765D94}" type="datetimeFigureOut">
              <a:rPr lang="de-DE" smtClean="0"/>
              <a:t>16.09.2025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A8C885F-7C48-492F-A1DE-13E1791B02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229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Naturschutzmaßnahmen im  Wald und Hilfsmaßnahmen zur Bewältigung der durch Extremwetterereignisse verursachten Folgen im Wald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C885F-7C48-492F-A1DE-13E1791B027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623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0CFA7-4D57-0F23-244F-2B3FF6E6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8545D04-1C99-4438-1232-47FF8D058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A361018-C556-54B4-158D-AB4AFA54D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Feuer- und Zivilschutz; Leiter der Feuerwache LUK</a:t>
            </a:r>
          </a:p>
          <a:p>
            <a:r>
              <a:rPr lang="de-DE" dirty="0"/>
              <a:t>Im Süden schließt sich das NSG Heidehof </a:t>
            </a:r>
            <a:r>
              <a:rPr lang="de-DE" dirty="0" err="1"/>
              <a:t>Golmberg</a:t>
            </a:r>
            <a:r>
              <a:rPr lang="de-DE" dirty="0"/>
              <a:t> an</a:t>
            </a:r>
          </a:p>
          <a:p>
            <a:r>
              <a:rPr lang="de-DE" dirty="0"/>
              <a:t>Waldbrandschutzkonzept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22E5D1-38B5-D3D8-4FC9-473B32891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C885F-7C48-492F-A1DE-13E1791B027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1233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165AC-E1AC-A2E9-508F-BD04D38BE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B17EEA1-C32A-F825-D45E-74F1E409E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99F3D04-7085-D047-7F5D-E71530649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F589DD-BD59-9800-F045-F617BFBEE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C885F-7C48-492F-A1DE-13E1791B027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6759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2595-D498-0616-37DD-DA104DD1A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1033115-A351-6885-45B1-35DC0C1D5D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908CD1F-0030-24F5-B70B-4AE272831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74D8BC-0BFE-E762-ABD2-88240BA4D6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C885F-7C48-492F-A1DE-13E1791B0276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883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B74AEC-08EC-8743-76FA-04B36F6D2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BD7F757-7615-A865-3D54-76AD9E5FE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1B7A58-6561-EDCB-94E4-B5A77F30F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E9A3-AEA6-4B83-A6AC-714FCC42E897}" type="datetime1">
              <a:rPr lang="de-DE" smtClean="0"/>
              <a:t>16.09.2025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FF4D6B-AC1E-29DB-1529-026F4C68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351DB4-66EB-04D5-1C12-729E2E0D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145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3EAE2F-21EF-3DC6-B8B3-19574AAA6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CADFAC-8132-7CDA-FEA0-3D13219A5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045D6B-88B5-EBDB-4731-8325F10B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1527-E775-459D-93E7-8978A22EACFE}" type="datetime1">
              <a:rPr lang="de-DE" smtClean="0"/>
              <a:t>16.09.2025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6CA27D-03CD-9766-806E-D32DBBF1B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B917BE-37A0-F592-9388-A4935E62D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955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038F2-9687-6004-E4B0-89DB041BF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BDCFDE-DF7E-A3FF-0E88-1340B5F48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98C6F47-1407-D199-82E5-6AEAFC8E9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3BE-2F49-47E9-A0CB-D1C4DA1590D3}" type="datetime1">
              <a:rPr lang="de-DE" smtClean="0"/>
              <a:t>16.09.2025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AC305E-5B77-EBD7-0327-A733E3A0C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4CEEDB-A4B9-8C8C-FE5B-3BFC65442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851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A5FA7B-77B5-0585-140A-0CDCDA4FD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13CB88-098C-78F2-59D5-E3A83AFC27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F6B5941-504C-4D57-D708-75EA2A9E5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0480CB-14E1-8C49-D037-377C756D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32D3B-8AE9-4A84-B936-967A3BD5856E}" type="datetime1">
              <a:rPr lang="de-DE" smtClean="0"/>
              <a:t>16.09.2025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CA5B463-1E5F-F0E9-64F0-EAD9B1EF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ACD9FB-725F-3CC8-281D-7782C6202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876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F64215-FCB9-1C53-9E4A-3140F213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E1CD71-3A73-5B19-059D-8FCE44207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E6FD811-3D43-04C2-DDD3-9FC3C707C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E2A272-A441-50AB-AEE1-05C9D27CAC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13E6FAE-BD02-DB5E-6B43-E54F37AB7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58D1A79-CE0D-E171-1863-88071D963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4CD0-36D4-4C36-B672-366B062390EA}" type="datetime1">
              <a:rPr lang="de-DE" smtClean="0"/>
              <a:t>16.09.2025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C4510AF-59C2-4041-2499-04C1DC6BB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7349563-1556-5A0E-14E5-6601238E7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6762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CACE48-2D9B-4903-9715-83E42F7D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3DED07-67B8-56A3-D01D-491381C81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03BB-E91B-489F-9159-70BABE6C7526}" type="datetime1">
              <a:rPr lang="de-DE" smtClean="0"/>
              <a:t>16.09.2025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03D91-BEB7-D3F5-8992-DE1F391B2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64D4B3-A85B-4CA3-01A8-206E58217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2794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84B217A-5338-10E5-A707-9D5A81C42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1EB1F-1266-4660-908F-95E2E7AA3935}" type="datetime1">
              <a:rPr lang="de-DE" smtClean="0"/>
              <a:t>16.09.2025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8F3CD6-41D6-5BB6-5FF8-BDC95BA58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4B8F3B-2B26-8FE8-A316-4736580BD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585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23DBA3-D365-C5CA-C216-49D67250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52C208-EC38-3BD8-E57E-3E56A2965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5C4D00-B8F5-CD15-338C-D6F64DC95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AFB10D7-E59A-D47B-4DC9-532FEA4EB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86D72-5920-40F8-900D-C9468FB8FE4A}" type="datetime1">
              <a:rPr lang="de-DE" smtClean="0"/>
              <a:t>16.09.2025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6509F3-8196-EE60-74BA-453D515D0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35F6FA-3780-9C75-1AAC-BE4F3646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423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354D3-03EC-5056-A138-E59D6DFBD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180DF0D-E4CB-FBA6-CF22-A51063708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B3A919-F588-B7D4-A284-9193E0E49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BB5A25A-7ED2-812C-E0DD-7CC620D71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53F75-AE4C-40F8-AFBB-671016495879}" type="datetime1">
              <a:rPr lang="de-DE" smtClean="0"/>
              <a:t>16.09.2025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DC7689-0946-9F2B-3B6B-59B663C21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4A731EC-7CCB-C76D-52C4-B41386063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845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D98018-3697-C946-55EF-DDE5F903D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E6BB812-5C94-4BAC-4974-AB6D68763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57561D-CF51-B149-FF6C-72AFB948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9D639-1D89-4258-8D54-1A3E3E350E7E}" type="datetime1">
              <a:rPr lang="de-DE" smtClean="0"/>
              <a:t>16.09.2025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40A8E-DF7A-4BCF-B12F-DB49CF46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B6833F-C7A8-A5E3-03A3-0A702B67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574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0E37E53-47D6-CF5F-D64B-C4F9DEDFF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5ABADA-5181-8BF7-FAB4-7CAA96D0C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68F360E-3DD7-6EC0-C9B6-4C472AFD9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07EF-4773-455A-9499-C751B1DA353A}" type="datetime1">
              <a:rPr lang="de-DE" smtClean="0"/>
              <a:t>16.09.2025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537EAB-0AC3-CCC7-9DE3-380FB64CA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88F9E-1484-9B60-2B47-8EFC48BC5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57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DE1BC22-8766-30BE-7196-336F2AD13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3A39552-D50C-DC6E-2991-144238900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9C0834-9199-E7E8-7ED3-4A7EAC3C4D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0B744-6ECF-4E6B-8BD9-9BCBFEC4CF1C}" type="datetime1">
              <a:rPr lang="de-DE" smtClean="0"/>
              <a:t>16.09.2025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F88245-28FA-CE8E-40AF-74EB54423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E6BA8C-B5EC-B5E0-3974-DF19497D9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BBAF2A-1FEF-43D1-9E86-C63B8FBA4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5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9.sv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außen, Baum, Natur, Gras enthält.&#10;&#10;KI-generierte Inhalte können fehlerhaft sein.">
            <a:extLst>
              <a:ext uri="{FF2B5EF4-FFF2-40B4-BE49-F238E27FC236}">
                <a16:creationId xmlns:a16="http://schemas.microsoft.com/office/drawing/2014/main" id="{0DDF9C46-931C-F370-918A-EE0F262F88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2" b="778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Grafik 4" descr="Ein Bild, das Schrift, Text, Grafiken, Logo enthält.&#10;&#10;KI-generierte Inhalte können fehlerhaft sein.">
            <a:extLst>
              <a:ext uri="{FF2B5EF4-FFF2-40B4-BE49-F238E27FC236}">
                <a16:creationId xmlns:a16="http://schemas.microsoft.com/office/drawing/2014/main" id="{43C1A987-41F4-E0B8-8952-F154338ED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37" y="210712"/>
            <a:ext cx="4564466" cy="277519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3C32B1A-19FF-ECF2-DFC2-553B884FCE3F}"/>
              </a:ext>
            </a:extLst>
          </p:cNvPr>
          <p:cNvSpPr txBox="1"/>
          <p:nvPr/>
        </p:nvSpPr>
        <p:spPr>
          <a:xfrm>
            <a:off x="554823" y="4271484"/>
            <a:ext cx="89831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ELER-Abschlussveranstaltung der Förderperiode 2014-2022</a:t>
            </a:r>
          </a:p>
          <a:p>
            <a:r>
              <a:rPr lang="de-DE" sz="3200" dirty="0">
                <a:solidFill>
                  <a:srgbClr val="6FC760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Im Schoss Ribbeck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86CF9C6-8DC6-CEA8-A778-BF4DB224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6561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0A73F-2FE1-305A-CA69-0CD7E7DC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fik 4">
            <a:extLst>
              <a:ext uri="{FF2B5EF4-FFF2-40B4-BE49-F238E27FC236}">
                <a16:creationId xmlns:a16="http://schemas.microsoft.com/office/drawing/2014/main" id="{D187F887-6BAB-45E8-49F5-633EF7EB5AD3}"/>
              </a:ext>
            </a:extLst>
          </p:cNvPr>
          <p:cNvSpPr/>
          <p:nvPr/>
        </p:nvSpPr>
        <p:spPr>
          <a:xfrm rot="4859448" flipH="1" flipV="1">
            <a:off x="1999318" y="3180862"/>
            <a:ext cx="1295378" cy="1301717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6FC66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" name="Grafik 4">
            <a:extLst>
              <a:ext uri="{FF2B5EF4-FFF2-40B4-BE49-F238E27FC236}">
                <a16:creationId xmlns:a16="http://schemas.microsoft.com/office/drawing/2014/main" id="{60EAEFC9-C285-F0ED-0BF6-67B9516B330B}"/>
              </a:ext>
            </a:extLst>
          </p:cNvPr>
          <p:cNvSpPr/>
          <p:nvPr/>
        </p:nvSpPr>
        <p:spPr>
          <a:xfrm>
            <a:off x="5739099" y="3020284"/>
            <a:ext cx="1295378" cy="1301717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154D0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r>
              <a:rPr lang="de-DE" dirty="0"/>
              <a:t>c</a:t>
            </a:r>
          </a:p>
        </p:txBody>
      </p:sp>
      <p:sp>
        <p:nvSpPr>
          <p:cNvPr id="18" name="Grafik 4">
            <a:extLst>
              <a:ext uri="{FF2B5EF4-FFF2-40B4-BE49-F238E27FC236}">
                <a16:creationId xmlns:a16="http://schemas.microsoft.com/office/drawing/2014/main" id="{F9F8A86F-F093-FF39-E130-02FEC44136DD}"/>
              </a:ext>
            </a:extLst>
          </p:cNvPr>
          <p:cNvSpPr/>
          <p:nvPr/>
        </p:nvSpPr>
        <p:spPr>
          <a:xfrm flipH="1" flipV="1">
            <a:off x="4443721" y="4319964"/>
            <a:ext cx="1295378" cy="1301717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6FC66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173B455-2F64-E40D-BDBE-699CD1B21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1247" y="523103"/>
            <a:ext cx="863008" cy="869750"/>
          </a:xfrm>
          <a:prstGeom prst="rect">
            <a:avLst/>
          </a:prstGeom>
        </p:spPr>
      </p:pic>
      <p:sp>
        <p:nvSpPr>
          <p:cNvPr id="6" name="Grafik 4">
            <a:extLst>
              <a:ext uri="{FF2B5EF4-FFF2-40B4-BE49-F238E27FC236}">
                <a16:creationId xmlns:a16="http://schemas.microsoft.com/office/drawing/2014/main" id="{43EFA525-912A-8C93-33A3-2F53E9D83692}"/>
              </a:ext>
            </a:extLst>
          </p:cNvPr>
          <p:cNvSpPr/>
          <p:nvPr/>
        </p:nvSpPr>
        <p:spPr>
          <a:xfrm>
            <a:off x="10614757" y="277303"/>
            <a:ext cx="1295378" cy="1301717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noFill/>
          <a:ln w="38100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C1BA810-6608-7A09-34FC-4FB0A26125B3}"/>
              </a:ext>
            </a:extLst>
          </p:cNvPr>
          <p:cNvSpPr txBox="1"/>
          <p:nvPr/>
        </p:nvSpPr>
        <p:spPr>
          <a:xfrm>
            <a:off x="661272" y="401115"/>
            <a:ext cx="7176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6FC760"/>
                </a:solidFill>
                <a:latin typeface="Lato" panose="020F0502020204030203" pitchFamily="34" charset="0"/>
              </a:rPr>
              <a:t>Wer bin ich? </a:t>
            </a:r>
            <a:r>
              <a:rPr lang="de-DE" sz="3200" b="1" dirty="0">
                <a:solidFill>
                  <a:srgbClr val="154D00"/>
                </a:solidFill>
                <a:latin typeface="Lato" panose="020F0502020204030203" pitchFamily="34" charset="0"/>
              </a:rPr>
              <a:t>Für wen arbeiten wir?</a:t>
            </a:r>
          </a:p>
        </p:txBody>
      </p:sp>
      <p:sp>
        <p:nvSpPr>
          <p:cNvPr id="20" name="Grafik 4">
            <a:extLst>
              <a:ext uri="{FF2B5EF4-FFF2-40B4-BE49-F238E27FC236}">
                <a16:creationId xmlns:a16="http://schemas.microsoft.com/office/drawing/2014/main" id="{4863003F-AFED-3BD1-0177-33FAE5F9F683}"/>
              </a:ext>
            </a:extLst>
          </p:cNvPr>
          <p:cNvSpPr/>
          <p:nvPr/>
        </p:nvSpPr>
        <p:spPr>
          <a:xfrm rot="4859448">
            <a:off x="4439500" y="6123805"/>
            <a:ext cx="1295378" cy="1301717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6FC66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1" name="Grafik 4">
            <a:extLst>
              <a:ext uri="{FF2B5EF4-FFF2-40B4-BE49-F238E27FC236}">
                <a16:creationId xmlns:a16="http://schemas.microsoft.com/office/drawing/2014/main" id="{F5593AA5-642C-BAA3-AE8A-873074E1096A}"/>
              </a:ext>
            </a:extLst>
          </p:cNvPr>
          <p:cNvSpPr/>
          <p:nvPr/>
        </p:nvSpPr>
        <p:spPr>
          <a:xfrm rot="4859448" flipH="1" flipV="1">
            <a:off x="2589194" y="5712441"/>
            <a:ext cx="1295378" cy="1301717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154D0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2" name="Grafik 4">
            <a:extLst>
              <a:ext uri="{FF2B5EF4-FFF2-40B4-BE49-F238E27FC236}">
                <a16:creationId xmlns:a16="http://schemas.microsoft.com/office/drawing/2014/main" id="{ABBF6CB3-536D-F956-07D4-5EC2489CEEF1}"/>
              </a:ext>
            </a:extLst>
          </p:cNvPr>
          <p:cNvSpPr/>
          <p:nvPr/>
        </p:nvSpPr>
        <p:spPr>
          <a:xfrm rot="4859448" flipH="1" flipV="1">
            <a:off x="3430978" y="3224155"/>
            <a:ext cx="486421" cy="495803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154D0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3" name="Grafik 4">
            <a:extLst>
              <a:ext uri="{FF2B5EF4-FFF2-40B4-BE49-F238E27FC236}">
                <a16:creationId xmlns:a16="http://schemas.microsoft.com/office/drawing/2014/main" id="{F0754732-0FFB-F31B-D48D-DD7C05517B91}"/>
              </a:ext>
            </a:extLst>
          </p:cNvPr>
          <p:cNvSpPr/>
          <p:nvPr/>
        </p:nvSpPr>
        <p:spPr>
          <a:xfrm rot="10800000" flipH="1" flipV="1">
            <a:off x="6780987" y="5737834"/>
            <a:ext cx="486421" cy="495803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6FC66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4" name="Grafik 4">
            <a:extLst>
              <a:ext uri="{FF2B5EF4-FFF2-40B4-BE49-F238E27FC236}">
                <a16:creationId xmlns:a16="http://schemas.microsoft.com/office/drawing/2014/main" id="{5875DC0B-49EF-3463-5B98-D6D972798306}"/>
              </a:ext>
            </a:extLst>
          </p:cNvPr>
          <p:cNvSpPr/>
          <p:nvPr/>
        </p:nvSpPr>
        <p:spPr>
          <a:xfrm rot="4221036" flipH="1" flipV="1">
            <a:off x="1471586" y="6297690"/>
            <a:ext cx="486421" cy="495803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6FC66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5" name="Grafik 4">
            <a:extLst>
              <a:ext uri="{FF2B5EF4-FFF2-40B4-BE49-F238E27FC236}">
                <a16:creationId xmlns:a16="http://schemas.microsoft.com/office/drawing/2014/main" id="{FFD5A42A-6FD1-F27B-7621-1DA49A251B10}"/>
              </a:ext>
            </a:extLst>
          </p:cNvPr>
          <p:cNvSpPr/>
          <p:nvPr/>
        </p:nvSpPr>
        <p:spPr>
          <a:xfrm flipH="1" flipV="1">
            <a:off x="1271429" y="4634197"/>
            <a:ext cx="486421" cy="495803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solidFill>
            <a:srgbClr val="154D00">
              <a:alpha val="38039"/>
            </a:srgbClr>
          </a:solidFill>
          <a:ln w="3810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16" name="Grafik 15" descr="Ein Bild, das Kleidung, Person, Menschliches Gesicht, Lächeln enthält.&#10;&#10;KI-generierte Inhalte können fehlerhaft sein.">
            <a:extLst>
              <a:ext uri="{FF2B5EF4-FFF2-40B4-BE49-F238E27FC236}">
                <a16:creationId xmlns:a16="http://schemas.microsoft.com/office/drawing/2014/main" id="{C8571B91-FB59-29B4-DB41-6543AFD48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41" y="2627360"/>
            <a:ext cx="5690741" cy="426867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0FA7684-135F-ABCF-FAEC-DEDE14396D6E}"/>
              </a:ext>
            </a:extLst>
          </p:cNvPr>
          <p:cNvSpPr txBox="1"/>
          <p:nvPr/>
        </p:nvSpPr>
        <p:spPr>
          <a:xfrm>
            <a:off x="3981136" y="3254626"/>
            <a:ext cx="1870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Lato Light" panose="020F0302020204030203" pitchFamily="34" charset="0"/>
              </a:rPr>
              <a:t>Anna-Kathleen Müller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7922851-5A95-460A-9D32-7BBBE7FD6A4D}"/>
              </a:ext>
            </a:extLst>
          </p:cNvPr>
          <p:cNvSpPr txBox="1"/>
          <p:nvPr/>
        </p:nvSpPr>
        <p:spPr>
          <a:xfrm>
            <a:off x="6554129" y="4437926"/>
            <a:ext cx="1870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Lato Light" panose="020F0302020204030203" pitchFamily="34" charset="0"/>
              </a:rPr>
              <a:t>Richard Georgi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1896D4A-744A-7D40-C149-748000CC765C}"/>
              </a:ext>
            </a:extLst>
          </p:cNvPr>
          <p:cNvSpPr txBox="1"/>
          <p:nvPr/>
        </p:nvSpPr>
        <p:spPr>
          <a:xfrm>
            <a:off x="318293" y="5676523"/>
            <a:ext cx="1870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Lato Light" panose="020F0302020204030203" pitchFamily="34" charset="0"/>
              </a:rPr>
              <a:t>Dr. Michael Wehnert-Kohlenbrenner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5DF3DFFD-CD07-7D0C-299A-127B0EF9A16E}"/>
              </a:ext>
            </a:extLst>
          </p:cNvPr>
          <p:cNvSpPr txBox="1"/>
          <p:nvPr/>
        </p:nvSpPr>
        <p:spPr>
          <a:xfrm>
            <a:off x="1903657" y="1790529"/>
            <a:ext cx="2879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160B"/>
                </a:solidFill>
                <a:latin typeface="Lato" panose="020F0502020204030203" pitchFamily="34" charset="0"/>
              </a:rPr>
              <a:t>Unsere Geschäftsführer</a:t>
            </a:r>
          </a:p>
        </p:txBody>
      </p:sp>
      <p:pic>
        <p:nvPicPr>
          <p:cNvPr id="28" name="Grafik 27" descr="Pfeil mit einer Linie: Kurve gegen den Uhrzeigersinn Silhouette">
            <a:extLst>
              <a:ext uri="{FF2B5EF4-FFF2-40B4-BE49-F238E27FC236}">
                <a16:creationId xmlns:a16="http://schemas.microsoft.com/office/drawing/2014/main" id="{D7CC8DF0-4C31-3B0D-36BF-42B2A3C98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105465" flipV="1">
            <a:off x="4107150" y="1922913"/>
            <a:ext cx="914400" cy="914400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6E3C74E-FB5D-2AD1-5813-9DE83BE54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2</a:t>
            </a:fld>
            <a:endParaRPr lang="de-DE"/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2112F53E-BF78-5CD5-4676-97F5DFE3A312}"/>
              </a:ext>
            </a:extLst>
          </p:cNvPr>
          <p:cNvSpPr/>
          <p:nvPr/>
        </p:nvSpPr>
        <p:spPr>
          <a:xfrm rot="739489">
            <a:off x="8296573" y="2586612"/>
            <a:ext cx="3371251" cy="177088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160B"/>
                </a:solidFill>
                <a:latin typeface="Lato" panose="020F0502020204030203" pitchFamily="34" charset="0"/>
              </a:rPr>
              <a:t>Unsere Kunden</a:t>
            </a:r>
          </a:p>
          <a:p>
            <a:pPr algn="ctr"/>
            <a:endParaRPr lang="de-DE" b="1" dirty="0">
              <a:solidFill>
                <a:srgbClr val="00160B"/>
              </a:solidFill>
              <a:latin typeface="Lato" panose="020F0502020204030203" pitchFamily="34" charset="0"/>
            </a:endParaRPr>
          </a:p>
          <a:p>
            <a:pPr algn="ctr"/>
            <a:r>
              <a:rPr lang="de-DE" dirty="0">
                <a:solidFill>
                  <a:srgbClr val="00160B"/>
                </a:solidFill>
                <a:latin typeface="Lato" panose="020F0502020204030203" pitchFamily="34" charset="0"/>
              </a:rPr>
              <a:t>Waldbesitzer jeder Art und Waldbesitzgröße</a:t>
            </a:r>
          </a:p>
        </p:txBody>
      </p:sp>
    </p:spTree>
    <p:extLst>
      <p:ext uri="{BB962C8B-B14F-4D97-AF65-F5344CB8AC3E}">
        <p14:creationId xmlns:p14="http://schemas.microsoft.com/office/powerpoint/2010/main" val="71490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47D03F0-D36B-9704-15CC-6B24CDF7EE6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26353" y="1156879"/>
            <a:ext cx="4338191" cy="640561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8CF092B-ADFC-94B1-18E1-039B3495248A}"/>
              </a:ext>
            </a:extLst>
          </p:cNvPr>
          <p:cNvSpPr txBox="1"/>
          <p:nvPr/>
        </p:nvSpPr>
        <p:spPr>
          <a:xfrm>
            <a:off x="661273" y="401115"/>
            <a:ext cx="7971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6FC760"/>
                </a:solidFill>
                <a:latin typeface="Lato" panose="020F0502020204030203" pitchFamily="34" charset="0"/>
              </a:rPr>
              <a:t>STANDORTE </a:t>
            </a:r>
            <a:r>
              <a:rPr lang="de-DE" sz="3200" b="1" dirty="0">
                <a:solidFill>
                  <a:srgbClr val="154D00"/>
                </a:solidFill>
                <a:latin typeface="Lato" panose="020F0502020204030203" pitchFamily="34" charset="0"/>
              </a:rPr>
              <a:t>– GEWACHSEN SEIT 1992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7980519-BB6B-267E-51DC-DFC5A3F76D2A}"/>
              </a:ext>
            </a:extLst>
          </p:cNvPr>
          <p:cNvSpPr txBox="1"/>
          <p:nvPr/>
        </p:nvSpPr>
        <p:spPr>
          <a:xfrm>
            <a:off x="4882049" y="1707689"/>
            <a:ext cx="137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Lato Light" panose="020F0302020204030203" pitchFamily="34" charset="0"/>
              </a:rPr>
              <a:t>Zentrale</a:t>
            </a:r>
          </a:p>
          <a:p>
            <a:r>
              <a:rPr lang="de-DE" sz="1600" dirty="0">
                <a:latin typeface="Lato Light" panose="020F0302020204030203" pitchFamily="34" charset="0"/>
              </a:rPr>
              <a:t>Potsdam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95FDBEA-B555-50C1-B44F-F102EDF10C0B}"/>
              </a:ext>
            </a:extLst>
          </p:cNvPr>
          <p:cNvSpPr txBox="1"/>
          <p:nvPr/>
        </p:nvSpPr>
        <p:spPr>
          <a:xfrm>
            <a:off x="4870948" y="4641289"/>
            <a:ext cx="1376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Lato Light" panose="020F0302020204030203" pitchFamily="34" charset="0"/>
              </a:rPr>
              <a:t>NL Sachsen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493F062-6779-887D-D4AA-D1050E376012}"/>
              </a:ext>
            </a:extLst>
          </p:cNvPr>
          <p:cNvSpPr txBox="1"/>
          <p:nvPr/>
        </p:nvSpPr>
        <p:spPr>
          <a:xfrm>
            <a:off x="4870948" y="3133366"/>
            <a:ext cx="137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Lato Light" panose="020F0302020204030203" pitchFamily="34" charset="0"/>
              </a:rPr>
              <a:t>NL</a:t>
            </a:r>
          </a:p>
          <a:p>
            <a:r>
              <a:rPr lang="de-DE" sz="1600" dirty="0">
                <a:latin typeface="Lato Light" panose="020F0302020204030203" pitchFamily="34" charset="0"/>
              </a:rPr>
              <a:t>Brandenburg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6BD73F3-069B-7A2F-4B56-B5057906A480}"/>
              </a:ext>
            </a:extLst>
          </p:cNvPr>
          <p:cNvSpPr txBox="1"/>
          <p:nvPr/>
        </p:nvSpPr>
        <p:spPr>
          <a:xfrm>
            <a:off x="281865" y="3746906"/>
            <a:ext cx="88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Lato Light" panose="020F0302020204030203" pitchFamily="34" charset="0"/>
              </a:rPr>
              <a:t>NL</a:t>
            </a:r>
          </a:p>
          <a:p>
            <a:r>
              <a:rPr lang="de-DE" sz="1600" dirty="0">
                <a:latin typeface="Lato Light" panose="020F0302020204030203" pitchFamily="34" charset="0"/>
              </a:rPr>
              <a:t>Hessen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9C8347AD-71F1-E3F9-EB50-4F5F448E490F}"/>
              </a:ext>
            </a:extLst>
          </p:cNvPr>
          <p:cNvCxnSpPr>
            <a:cxnSpLocks/>
          </p:cNvCxnSpPr>
          <p:nvPr/>
        </p:nvCxnSpPr>
        <p:spPr>
          <a:xfrm>
            <a:off x="4874046" y="1707689"/>
            <a:ext cx="0" cy="584775"/>
          </a:xfrm>
          <a:prstGeom prst="line">
            <a:avLst/>
          </a:prstGeom>
          <a:ln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24AA562A-F049-1798-9F55-5FC4422240D0}"/>
              </a:ext>
            </a:extLst>
          </p:cNvPr>
          <p:cNvCxnSpPr>
            <a:cxnSpLocks/>
          </p:cNvCxnSpPr>
          <p:nvPr/>
        </p:nvCxnSpPr>
        <p:spPr>
          <a:xfrm>
            <a:off x="4870948" y="3133366"/>
            <a:ext cx="0" cy="584775"/>
          </a:xfrm>
          <a:prstGeom prst="line">
            <a:avLst/>
          </a:prstGeom>
          <a:ln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47CD5C50-0B1D-53FE-AC85-3E6362103A23}"/>
              </a:ext>
            </a:extLst>
          </p:cNvPr>
          <p:cNvCxnSpPr>
            <a:cxnSpLocks/>
          </p:cNvCxnSpPr>
          <p:nvPr/>
        </p:nvCxnSpPr>
        <p:spPr>
          <a:xfrm>
            <a:off x="4870948" y="4518179"/>
            <a:ext cx="0" cy="584775"/>
          </a:xfrm>
          <a:prstGeom prst="line">
            <a:avLst/>
          </a:prstGeom>
          <a:ln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927741C-B4A9-C967-981C-382FBBB1FF7B}"/>
              </a:ext>
            </a:extLst>
          </p:cNvPr>
          <p:cNvCxnSpPr>
            <a:cxnSpLocks/>
          </p:cNvCxnSpPr>
          <p:nvPr/>
        </p:nvCxnSpPr>
        <p:spPr>
          <a:xfrm>
            <a:off x="1164892" y="3770499"/>
            <a:ext cx="0" cy="584775"/>
          </a:xfrm>
          <a:prstGeom prst="line">
            <a:avLst/>
          </a:prstGeom>
          <a:ln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545A5AC1-F62B-ABD6-23FA-B162388D9837}"/>
              </a:ext>
            </a:extLst>
          </p:cNvPr>
          <p:cNvCxnSpPr>
            <a:cxnSpLocks/>
            <a:stCxn id="12" idx="3"/>
            <a:endCxn id="34" idx="3"/>
          </p:cNvCxnSpPr>
          <p:nvPr/>
        </p:nvCxnSpPr>
        <p:spPr>
          <a:xfrm>
            <a:off x="1162341" y="4039294"/>
            <a:ext cx="1276415" cy="316892"/>
          </a:xfrm>
          <a:prstGeom prst="line">
            <a:avLst/>
          </a:prstGeom>
          <a:ln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9CC5953-27B5-4B4B-8C8D-6E3CBFDDFC6C}"/>
              </a:ext>
            </a:extLst>
          </p:cNvPr>
          <p:cNvCxnSpPr>
            <a:cxnSpLocks/>
            <a:stCxn id="37" idx="3"/>
            <a:endCxn id="9" idx="1"/>
          </p:cNvCxnSpPr>
          <p:nvPr/>
        </p:nvCxnSpPr>
        <p:spPr>
          <a:xfrm flipV="1">
            <a:off x="3895686" y="2000077"/>
            <a:ext cx="986363" cy="1202871"/>
          </a:xfrm>
          <a:prstGeom prst="line">
            <a:avLst/>
          </a:prstGeom>
          <a:ln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83C15634-7CC5-2784-FDF8-43AC8E8101E4}"/>
              </a:ext>
            </a:extLst>
          </p:cNvPr>
          <p:cNvCxnSpPr>
            <a:cxnSpLocks/>
            <a:stCxn id="36" idx="3"/>
            <a:endCxn id="11" idx="1"/>
          </p:cNvCxnSpPr>
          <p:nvPr/>
        </p:nvCxnSpPr>
        <p:spPr>
          <a:xfrm flipV="1">
            <a:off x="4502408" y="3425754"/>
            <a:ext cx="368540" cy="71861"/>
          </a:xfrm>
          <a:prstGeom prst="line">
            <a:avLst/>
          </a:prstGeom>
          <a:ln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137D2E5B-15D9-6909-FBF2-B1E52782BC65}"/>
              </a:ext>
            </a:extLst>
          </p:cNvPr>
          <p:cNvCxnSpPr>
            <a:cxnSpLocks/>
            <a:stCxn id="35" idx="3"/>
            <a:endCxn id="10" idx="1"/>
          </p:cNvCxnSpPr>
          <p:nvPr/>
        </p:nvCxnSpPr>
        <p:spPr>
          <a:xfrm>
            <a:off x="4206266" y="4017090"/>
            <a:ext cx="664682" cy="793476"/>
          </a:xfrm>
          <a:prstGeom prst="line">
            <a:avLst/>
          </a:prstGeom>
          <a:ln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räne 33">
            <a:extLst>
              <a:ext uri="{FF2B5EF4-FFF2-40B4-BE49-F238E27FC236}">
                <a16:creationId xmlns:a16="http://schemas.microsoft.com/office/drawing/2014/main" id="{16132F7E-70AD-ABE0-ABBF-4D89381F0DAE}"/>
              </a:ext>
            </a:extLst>
          </p:cNvPr>
          <p:cNvSpPr/>
          <p:nvPr/>
        </p:nvSpPr>
        <p:spPr>
          <a:xfrm rot="14420997">
            <a:off x="2284442" y="4255794"/>
            <a:ext cx="154564" cy="162721"/>
          </a:xfrm>
          <a:prstGeom prst="teardrop">
            <a:avLst/>
          </a:prstGeom>
          <a:solidFill>
            <a:srgbClr val="154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räne 34">
            <a:extLst>
              <a:ext uri="{FF2B5EF4-FFF2-40B4-BE49-F238E27FC236}">
                <a16:creationId xmlns:a16="http://schemas.microsoft.com/office/drawing/2014/main" id="{7F613A7F-A7AB-5400-DD28-673FAF58C313}"/>
              </a:ext>
            </a:extLst>
          </p:cNvPr>
          <p:cNvSpPr/>
          <p:nvPr/>
        </p:nvSpPr>
        <p:spPr>
          <a:xfrm rot="5724486">
            <a:off x="4181108" y="3995555"/>
            <a:ext cx="154564" cy="162721"/>
          </a:xfrm>
          <a:prstGeom prst="teardrop">
            <a:avLst/>
          </a:prstGeom>
          <a:solidFill>
            <a:srgbClr val="154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6" name="Träne 35">
            <a:extLst>
              <a:ext uri="{FF2B5EF4-FFF2-40B4-BE49-F238E27FC236}">
                <a16:creationId xmlns:a16="http://schemas.microsoft.com/office/drawing/2014/main" id="{7CF49AE8-42E3-862A-8EA8-A999589460EB}"/>
              </a:ext>
            </a:extLst>
          </p:cNvPr>
          <p:cNvSpPr/>
          <p:nvPr/>
        </p:nvSpPr>
        <p:spPr>
          <a:xfrm rot="2233416">
            <a:off x="4503442" y="3403502"/>
            <a:ext cx="154564" cy="162721"/>
          </a:xfrm>
          <a:prstGeom prst="teardrop">
            <a:avLst/>
          </a:prstGeom>
          <a:solidFill>
            <a:srgbClr val="154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räne 36">
            <a:extLst>
              <a:ext uri="{FF2B5EF4-FFF2-40B4-BE49-F238E27FC236}">
                <a16:creationId xmlns:a16="http://schemas.microsoft.com/office/drawing/2014/main" id="{A194A0D7-608D-4A39-2BAF-E272095C608C}"/>
              </a:ext>
            </a:extLst>
          </p:cNvPr>
          <p:cNvSpPr/>
          <p:nvPr/>
        </p:nvSpPr>
        <p:spPr>
          <a:xfrm rot="21429131">
            <a:off x="3870125" y="3061413"/>
            <a:ext cx="154564" cy="162721"/>
          </a:xfrm>
          <a:prstGeom prst="teardrop">
            <a:avLst/>
          </a:prstGeom>
          <a:solidFill>
            <a:srgbClr val="154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9" name="Grafik 38" descr="Gruppe mit einfarbiger Füllung">
            <a:extLst>
              <a:ext uri="{FF2B5EF4-FFF2-40B4-BE49-F238E27FC236}">
                <a16:creationId xmlns:a16="http://schemas.microsoft.com/office/drawing/2014/main" id="{B5A44716-016E-9586-43EF-2A002BAF5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343" y="4563465"/>
            <a:ext cx="708003" cy="708003"/>
          </a:xfrm>
          <a:prstGeom prst="rect">
            <a:avLst/>
          </a:prstGeom>
        </p:spPr>
      </p:pic>
      <p:pic>
        <p:nvPicPr>
          <p:cNvPr id="41" name="Grafik 40" descr="Gruppe mit einfarbiger Füllung">
            <a:extLst>
              <a:ext uri="{FF2B5EF4-FFF2-40B4-BE49-F238E27FC236}">
                <a16:creationId xmlns:a16="http://schemas.microsoft.com/office/drawing/2014/main" id="{07C18157-50FF-F290-7E3D-A1D8F1C25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67200" y="2401479"/>
            <a:ext cx="708003" cy="708003"/>
          </a:xfrm>
          <a:prstGeom prst="rect">
            <a:avLst/>
          </a:prstGeom>
        </p:spPr>
      </p:pic>
      <p:pic>
        <p:nvPicPr>
          <p:cNvPr id="42" name="Grafik 41" descr="Gruppe mit einfarbiger Füllung">
            <a:extLst>
              <a:ext uri="{FF2B5EF4-FFF2-40B4-BE49-F238E27FC236}">
                <a16:creationId xmlns:a16="http://schemas.microsoft.com/office/drawing/2014/main" id="{B4FEF7C5-C288-935E-8C21-6119CA7BF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6535" y="3821582"/>
            <a:ext cx="708003" cy="708003"/>
          </a:xfrm>
          <a:prstGeom prst="rect">
            <a:avLst/>
          </a:prstGeom>
        </p:spPr>
      </p:pic>
      <p:pic>
        <p:nvPicPr>
          <p:cNvPr id="43" name="Grafik 42" descr="Gruppe mit einfarbiger Füllung">
            <a:extLst>
              <a:ext uri="{FF2B5EF4-FFF2-40B4-BE49-F238E27FC236}">
                <a16:creationId xmlns:a16="http://schemas.microsoft.com/office/drawing/2014/main" id="{FC813240-8199-D5B7-B3BA-2D2DF7285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67200" y="5157568"/>
            <a:ext cx="708003" cy="708003"/>
          </a:xfrm>
          <a:prstGeom prst="rect">
            <a:avLst/>
          </a:prstGeom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id="{03FA807E-9509-EC95-F6BE-6CDF63380845}"/>
              </a:ext>
            </a:extLst>
          </p:cNvPr>
          <p:cNvSpPr txBox="1"/>
          <p:nvPr/>
        </p:nvSpPr>
        <p:spPr>
          <a:xfrm>
            <a:off x="645288" y="4328040"/>
            <a:ext cx="38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4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B7ABF1B7-3D79-B133-D37E-B8EE1A449528}"/>
              </a:ext>
            </a:extLst>
          </p:cNvPr>
          <p:cNvSpPr txBox="1"/>
          <p:nvPr/>
        </p:nvSpPr>
        <p:spPr>
          <a:xfrm>
            <a:off x="5361913" y="2209428"/>
            <a:ext cx="38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5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573A34FA-F0BA-3625-EFEF-B03BC6C86427}"/>
              </a:ext>
            </a:extLst>
          </p:cNvPr>
          <p:cNvSpPr txBox="1"/>
          <p:nvPr/>
        </p:nvSpPr>
        <p:spPr>
          <a:xfrm>
            <a:off x="5351275" y="3624178"/>
            <a:ext cx="38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3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9374F62F-9E2B-5523-9D1B-619BBC827C8C}"/>
              </a:ext>
            </a:extLst>
          </p:cNvPr>
          <p:cNvSpPr txBox="1"/>
          <p:nvPr/>
        </p:nvSpPr>
        <p:spPr>
          <a:xfrm>
            <a:off x="5306098" y="4965820"/>
            <a:ext cx="442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31</a:t>
            </a:r>
          </a:p>
        </p:txBody>
      </p:sp>
      <p:pic>
        <p:nvPicPr>
          <p:cNvPr id="48" name="Grafik 47">
            <a:extLst>
              <a:ext uri="{FF2B5EF4-FFF2-40B4-BE49-F238E27FC236}">
                <a16:creationId xmlns:a16="http://schemas.microsoft.com/office/drawing/2014/main" id="{70368F49-6BCD-F888-A70B-B61158F59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1247" y="523103"/>
            <a:ext cx="863008" cy="869750"/>
          </a:xfrm>
          <a:prstGeom prst="rect">
            <a:avLst/>
          </a:prstGeom>
        </p:spPr>
      </p:pic>
      <p:sp>
        <p:nvSpPr>
          <p:cNvPr id="49" name="Grafik 4">
            <a:extLst>
              <a:ext uri="{FF2B5EF4-FFF2-40B4-BE49-F238E27FC236}">
                <a16:creationId xmlns:a16="http://schemas.microsoft.com/office/drawing/2014/main" id="{095C4F42-5487-A491-9D20-81FA8E679CA7}"/>
              </a:ext>
            </a:extLst>
          </p:cNvPr>
          <p:cNvSpPr/>
          <p:nvPr/>
        </p:nvSpPr>
        <p:spPr>
          <a:xfrm>
            <a:off x="10614757" y="277303"/>
            <a:ext cx="1295378" cy="1301717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noFill/>
          <a:ln w="38100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C91AC1A-FEF0-D694-010C-42915F8F6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0432" y="6356350"/>
            <a:ext cx="2743200" cy="365125"/>
          </a:xfrm>
        </p:spPr>
        <p:txBody>
          <a:bodyPr/>
          <a:lstStyle/>
          <a:p>
            <a:fld id="{88BBAF2A-1FEF-43D1-9E86-C63B8FBA43E3}" type="slidenum">
              <a:rPr lang="de-DE" smtClean="0"/>
              <a:t>3</a:t>
            </a:fld>
            <a:endParaRPr lang="de-DE"/>
          </a:p>
        </p:txBody>
      </p:sp>
      <p:sp>
        <p:nvSpPr>
          <p:cNvPr id="92" name="Rechteck: abgerundete Ecken 91">
            <a:extLst>
              <a:ext uri="{FF2B5EF4-FFF2-40B4-BE49-F238E27FC236}">
                <a16:creationId xmlns:a16="http://schemas.microsoft.com/office/drawing/2014/main" id="{3AE2E6BE-F9EA-B265-B255-80587C11C999}"/>
              </a:ext>
            </a:extLst>
          </p:cNvPr>
          <p:cNvSpPr/>
          <p:nvPr/>
        </p:nvSpPr>
        <p:spPr>
          <a:xfrm>
            <a:off x="6954436" y="4289002"/>
            <a:ext cx="1949222" cy="9296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3" name="Rechteck: abgerundete Ecken 92">
            <a:extLst>
              <a:ext uri="{FF2B5EF4-FFF2-40B4-BE49-F238E27FC236}">
                <a16:creationId xmlns:a16="http://schemas.microsoft.com/office/drawing/2014/main" id="{494C8BF1-BF32-71A5-5CEF-3646DB2DEC82}"/>
              </a:ext>
            </a:extLst>
          </p:cNvPr>
          <p:cNvSpPr/>
          <p:nvPr/>
        </p:nvSpPr>
        <p:spPr>
          <a:xfrm>
            <a:off x="6954436" y="5325199"/>
            <a:ext cx="1949222" cy="9296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Rechteck: abgerundete Ecken 93">
            <a:extLst>
              <a:ext uri="{FF2B5EF4-FFF2-40B4-BE49-F238E27FC236}">
                <a16:creationId xmlns:a16="http://schemas.microsoft.com/office/drawing/2014/main" id="{59CC1489-58ED-3344-2EA3-6B18652AAC0F}"/>
              </a:ext>
            </a:extLst>
          </p:cNvPr>
          <p:cNvSpPr/>
          <p:nvPr/>
        </p:nvSpPr>
        <p:spPr>
          <a:xfrm>
            <a:off x="9997572" y="5305887"/>
            <a:ext cx="1951200" cy="9296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: abgerundete Ecken 94">
            <a:extLst>
              <a:ext uri="{FF2B5EF4-FFF2-40B4-BE49-F238E27FC236}">
                <a16:creationId xmlns:a16="http://schemas.microsoft.com/office/drawing/2014/main" id="{47DD6D75-67EF-FE5A-91FB-F87A441EBF4C}"/>
              </a:ext>
            </a:extLst>
          </p:cNvPr>
          <p:cNvSpPr/>
          <p:nvPr/>
        </p:nvSpPr>
        <p:spPr>
          <a:xfrm>
            <a:off x="9997572" y="4272341"/>
            <a:ext cx="1951200" cy="9296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: abgerundete Ecken 95">
            <a:extLst>
              <a:ext uri="{FF2B5EF4-FFF2-40B4-BE49-F238E27FC236}">
                <a16:creationId xmlns:a16="http://schemas.microsoft.com/office/drawing/2014/main" id="{9EE4F644-DE44-5512-F3E9-13B7156BE6D2}"/>
              </a:ext>
            </a:extLst>
          </p:cNvPr>
          <p:cNvSpPr/>
          <p:nvPr/>
        </p:nvSpPr>
        <p:spPr>
          <a:xfrm>
            <a:off x="9997572" y="3206022"/>
            <a:ext cx="1951200" cy="9296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Rechteck: abgerundete Ecken 96">
            <a:extLst>
              <a:ext uri="{FF2B5EF4-FFF2-40B4-BE49-F238E27FC236}">
                <a16:creationId xmlns:a16="http://schemas.microsoft.com/office/drawing/2014/main" id="{CDA8FA10-15B6-76B0-63C5-C0EC2CA403C1}"/>
              </a:ext>
            </a:extLst>
          </p:cNvPr>
          <p:cNvSpPr/>
          <p:nvPr/>
        </p:nvSpPr>
        <p:spPr>
          <a:xfrm>
            <a:off x="9997572" y="2182607"/>
            <a:ext cx="1951200" cy="9296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: abgerundete Ecken 90">
            <a:extLst>
              <a:ext uri="{FF2B5EF4-FFF2-40B4-BE49-F238E27FC236}">
                <a16:creationId xmlns:a16="http://schemas.microsoft.com/office/drawing/2014/main" id="{1F6858C0-B6A1-5CB2-3D8B-27B63CEB5481}"/>
              </a:ext>
            </a:extLst>
          </p:cNvPr>
          <p:cNvSpPr/>
          <p:nvPr/>
        </p:nvSpPr>
        <p:spPr>
          <a:xfrm>
            <a:off x="6954436" y="3222959"/>
            <a:ext cx="1949222" cy="9296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2" name="Rechteck: abgerundete Ecken 81">
            <a:extLst>
              <a:ext uri="{FF2B5EF4-FFF2-40B4-BE49-F238E27FC236}">
                <a16:creationId xmlns:a16="http://schemas.microsoft.com/office/drawing/2014/main" id="{450F0BEE-9F05-EEA4-2D58-351D05B89BED}"/>
              </a:ext>
            </a:extLst>
          </p:cNvPr>
          <p:cNvSpPr/>
          <p:nvPr/>
        </p:nvSpPr>
        <p:spPr>
          <a:xfrm>
            <a:off x="6954436" y="2163706"/>
            <a:ext cx="1949222" cy="9296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420156E7-45C0-06D3-9743-0C77AC89172F}"/>
              </a:ext>
            </a:extLst>
          </p:cNvPr>
          <p:cNvSpPr txBox="1"/>
          <p:nvPr/>
        </p:nvSpPr>
        <p:spPr>
          <a:xfrm>
            <a:off x="6956827" y="5583593"/>
            <a:ext cx="1638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Forschung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75477C6B-5E99-D534-4553-32F7F894FB09}"/>
              </a:ext>
            </a:extLst>
          </p:cNvPr>
          <p:cNvSpPr txBox="1"/>
          <p:nvPr/>
        </p:nvSpPr>
        <p:spPr>
          <a:xfrm>
            <a:off x="6961223" y="2344071"/>
            <a:ext cx="2093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Drohnen-</a:t>
            </a:r>
            <a:r>
              <a:rPr lang="de-DE" sz="1600" dirty="0" err="1"/>
              <a:t>befliegungen</a:t>
            </a:r>
            <a:endParaRPr lang="de-DE" sz="16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7B46458-6526-88C1-1CC1-D6D07AAAD089}"/>
              </a:ext>
            </a:extLst>
          </p:cNvPr>
          <p:cNvSpPr txBox="1"/>
          <p:nvPr/>
        </p:nvSpPr>
        <p:spPr>
          <a:xfrm>
            <a:off x="6961223" y="3525354"/>
            <a:ext cx="1638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Kartografie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994A7FD8-8AA9-C8E0-71C6-AE1205653BD5}"/>
              </a:ext>
            </a:extLst>
          </p:cNvPr>
          <p:cNvSpPr txBox="1"/>
          <p:nvPr/>
        </p:nvSpPr>
        <p:spPr>
          <a:xfrm>
            <a:off x="10334355" y="3525354"/>
            <a:ext cx="1545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/>
              <a:t>Inventur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7261C7BE-4C07-C84B-EB18-28008EF4D944}"/>
              </a:ext>
            </a:extLst>
          </p:cNvPr>
          <p:cNvSpPr txBox="1"/>
          <p:nvPr/>
        </p:nvSpPr>
        <p:spPr>
          <a:xfrm>
            <a:off x="10334355" y="2459256"/>
            <a:ext cx="1545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/>
              <a:t>Software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375A3A40-F908-1D3E-496D-0C4A3FF181FF}"/>
              </a:ext>
            </a:extLst>
          </p:cNvPr>
          <p:cNvSpPr txBox="1"/>
          <p:nvPr/>
        </p:nvSpPr>
        <p:spPr>
          <a:xfrm>
            <a:off x="10279706" y="4444780"/>
            <a:ext cx="159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/>
              <a:t>Forstbetriebs-management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59378210-B5F0-21CA-EF68-4694A773DF2B}"/>
              </a:ext>
            </a:extLst>
          </p:cNvPr>
          <p:cNvSpPr txBox="1"/>
          <p:nvPr/>
        </p:nvSpPr>
        <p:spPr>
          <a:xfrm>
            <a:off x="6956827" y="4589220"/>
            <a:ext cx="1638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Gutachten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A5D7617C-54A1-E151-AD8F-0023C291C200}"/>
              </a:ext>
            </a:extLst>
          </p:cNvPr>
          <p:cNvSpPr txBox="1"/>
          <p:nvPr/>
        </p:nvSpPr>
        <p:spPr>
          <a:xfrm>
            <a:off x="10334355" y="5572628"/>
            <a:ext cx="1545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/>
              <a:t>Weiterbildung</a:t>
            </a:r>
          </a:p>
        </p:txBody>
      </p:sp>
      <p:pic>
        <p:nvPicPr>
          <p:cNvPr id="70" name="Grafik 69">
            <a:extLst>
              <a:ext uri="{FF2B5EF4-FFF2-40B4-BE49-F238E27FC236}">
                <a16:creationId xmlns:a16="http://schemas.microsoft.com/office/drawing/2014/main" id="{65A2EF4A-F435-9684-ABE6-2620C1C6F2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636322" flipH="1">
            <a:off x="8762415" y="1008773"/>
            <a:ext cx="1403161" cy="1403161"/>
          </a:xfrm>
          <a:prstGeom prst="rect">
            <a:avLst/>
          </a:prstGeom>
        </p:spPr>
      </p:pic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479DA2E0-7D4D-2F29-7DC1-92769AEAA4C6}"/>
              </a:ext>
            </a:extLst>
          </p:cNvPr>
          <p:cNvCxnSpPr>
            <a:cxnSpLocks/>
          </p:cNvCxnSpPr>
          <p:nvPr/>
        </p:nvCxnSpPr>
        <p:spPr>
          <a:xfrm>
            <a:off x="9450620" y="2323117"/>
            <a:ext cx="0" cy="4195998"/>
          </a:xfrm>
          <a:prstGeom prst="line">
            <a:avLst/>
          </a:prstGeom>
          <a:ln w="38100">
            <a:solidFill>
              <a:srgbClr val="154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Grafik 62">
            <a:extLst>
              <a:ext uri="{FF2B5EF4-FFF2-40B4-BE49-F238E27FC236}">
                <a16:creationId xmlns:a16="http://schemas.microsoft.com/office/drawing/2014/main" id="{0EC82321-44BE-E477-7541-811170598BA1}"/>
              </a:ext>
            </a:extLst>
          </p:cNvPr>
          <p:cNvSpPr/>
          <p:nvPr/>
        </p:nvSpPr>
        <p:spPr>
          <a:xfrm>
            <a:off x="9587800" y="3225769"/>
            <a:ext cx="911656" cy="916116"/>
          </a:xfrm>
          <a:custGeom>
            <a:avLst/>
            <a:gdLst>
              <a:gd name="connsiteX0" fmla="*/ 456392 w 911656"/>
              <a:gd name="connsiteY0" fmla="*/ 581 h 916116"/>
              <a:gd name="connsiteX1" fmla="*/ 574 w 911656"/>
              <a:gd name="connsiteY1" fmla="*/ 456293 h 916116"/>
              <a:gd name="connsiteX2" fmla="*/ 637 w 911656"/>
              <a:gd name="connsiteY2" fmla="*/ 912802 h 916116"/>
              <a:gd name="connsiteX3" fmla="*/ 147282 w 911656"/>
              <a:gd name="connsiteY3" fmla="*/ 912006 h 916116"/>
              <a:gd name="connsiteX4" fmla="*/ 463159 w 911656"/>
              <a:gd name="connsiteY4" fmla="*/ 912006 h 916116"/>
              <a:gd name="connsiteX5" fmla="*/ 463159 w 911656"/>
              <a:gd name="connsiteY5" fmla="*/ 911818 h 916116"/>
              <a:gd name="connsiteX6" fmla="*/ 912230 w 911656"/>
              <a:gd name="connsiteY6" fmla="*/ 456293 h 916116"/>
              <a:gd name="connsiteX7" fmla="*/ 456392 w 911656"/>
              <a:gd name="connsiteY7" fmla="*/ 581 h 9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656" h="916116">
                <a:moveTo>
                  <a:pt x="456392" y="581"/>
                </a:moveTo>
                <a:cubicBezTo>
                  <a:pt x="204650" y="581"/>
                  <a:pt x="574" y="204593"/>
                  <a:pt x="574" y="456293"/>
                </a:cubicBezTo>
                <a:cubicBezTo>
                  <a:pt x="574" y="456293"/>
                  <a:pt x="1706" y="966021"/>
                  <a:pt x="637" y="912802"/>
                </a:cubicBezTo>
                <a:lnTo>
                  <a:pt x="147282" y="912006"/>
                </a:lnTo>
                <a:lnTo>
                  <a:pt x="463159" y="912006"/>
                </a:lnTo>
                <a:lnTo>
                  <a:pt x="463159" y="911818"/>
                </a:lnTo>
                <a:cubicBezTo>
                  <a:pt x="711780" y="908193"/>
                  <a:pt x="912230" y="705710"/>
                  <a:pt x="912230" y="456293"/>
                </a:cubicBezTo>
                <a:cubicBezTo>
                  <a:pt x="912230" y="204593"/>
                  <a:pt x="708155" y="581"/>
                  <a:pt x="456392" y="581"/>
                </a:cubicBezTo>
              </a:path>
            </a:pathLst>
          </a:custGeom>
          <a:solidFill>
            <a:schemeClr val="bg1"/>
          </a:solidFill>
          <a:ln w="43284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7" name="Grafik 68">
            <a:extLst>
              <a:ext uri="{FF2B5EF4-FFF2-40B4-BE49-F238E27FC236}">
                <a16:creationId xmlns:a16="http://schemas.microsoft.com/office/drawing/2014/main" id="{FB661C3C-B21A-4906-072C-F57B64002352}"/>
              </a:ext>
            </a:extLst>
          </p:cNvPr>
          <p:cNvSpPr/>
          <p:nvPr/>
        </p:nvSpPr>
        <p:spPr>
          <a:xfrm flipH="1">
            <a:off x="8381897" y="4272597"/>
            <a:ext cx="911656" cy="916116"/>
          </a:xfrm>
          <a:custGeom>
            <a:avLst/>
            <a:gdLst>
              <a:gd name="connsiteX0" fmla="*/ 456392 w 911656"/>
              <a:gd name="connsiteY0" fmla="*/ 581 h 916116"/>
              <a:gd name="connsiteX1" fmla="*/ 574 w 911656"/>
              <a:gd name="connsiteY1" fmla="*/ 456293 h 916116"/>
              <a:gd name="connsiteX2" fmla="*/ 637 w 911656"/>
              <a:gd name="connsiteY2" fmla="*/ 912802 h 916116"/>
              <a:gd name="connsiteX3" fmla="*/ 147282 w 911656"/>
              <a:gd name="connsiteY3" fmla="*/ 912006 h 916116"/>
              <a:gd name="connsiteX4" fmla="*/ 463159 w 911656"/>
              <a:gd name="connsiteY4" fmla="*/ 912006 h 916116"/>
              <a:gd name="connsiteX5" fmla="*/ 463159 w 911656"/>
              <a:gd name="connsiteY5" fmla="*/ 911818 h 916116"/>
              <a:gd name="connsiteX6" fmla="*/ 912230 w 911656"/>
              <a:gd name="connsiteY6" fmla="*/ 456293 h 916116"/>
              <a:gd name="connsiteX7" fmla="*/ 456392 w 911656"/>
              <a:gd name="connsiteY7" fmla="*/ 581 h 9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656" h="916116">
                <a:moveTo>
                  <a:pt x="456392" y="581"/>
                </a:moveTo>
                <a:cubicBezTo>
                  <a:pt x="204650" y="581"/>
                  <a:pt x="574" y="204593"/>
                  <a:pt x="574" y="456293"/>
                </a:cubicBezTo>
                <a:cubicBezTo>
                  <a:pt x="574" y="456293"/>
                  <a:pt x="1706" y="966021"/>
                  <a:pt x="637" y="912802"/>
                </a:cubicBezTo>
                <a:lnTo>
                  <a:pt x="147282" y="912006"/>
                </a:lnTo>
                <a:lnTo>
                  <a:pt x="463159" y="912006"/>
                </a:lnTo>
                <a:lnTo>
                  <a:pt x="463159" y="911818"/>
                </a:lnTo>
                <a:cubicBezTo>
                  <a:pt x="711780" y="908193"/>
                  <a:pt x="912230" y="705710"/>
                  <a:pt x="912230" y="456293"/>
                </a:cubicBezTo>
                <a:cubicBezTo>
                  <a:pt x="912230" y="204593"/>
                  <a:pt x="708155" y="581"/>
                  <a:pt x="456392" y="581"/>
                </a:cubicBezTo>
              </a:path>
            </a:pathLst>
          </a:custGeom>
          <a:solidFill>
            <a:schemeClr val="bg1"/>
          </a:solidFill>
          <a:ln w="43284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8" name="Grafik 64">
            <a:extLst>
              <a:ext uri="{FF2B5EF4-FFF2-40B4-BE49-F238E27FC236}">
                <a16:creationId xmlns:a16="http://schemas.microsoft.com/office/drawing/2014/main" id="{33450317-493D-4294-B35E-360E00A0118B}"/>
              </a:ext>
            </a:extLst>
          </p:cNvPr>
          <p:cNvSpPr/>
          <p:nvPr/>
        </p:nvSpPr>
        <p:spPr>
          <a:xfrm>
            <a:off x="9587800" y="4272597"/>
            <a:ext cx="911656" cy="916116"/>
          </a:xfrm>
          <a:custGeom>
            <a:avLst/>
            <a:gdLst>
              <a:gd name="connsiteX0" fmla="*/ 456392 w 911656"/>
              <a:gd name="connsiteY0" fmla="*/ 581 h 916116"/>
              <a:gd name="connsiteX1" fmla="*/ 574 w 911656"/>
              <a:gd name="connsiteY1" fmla="*/ 456293 h 916116"/>
              <a:gd name="connsiteX2" fmla="*/ 637 w 911656"/>
              <a:gd name="connsiteY2" fmla="*/ 912802 h 916116"/>
              <a:gd name="connsiteX3" fmla="*/ 147282 w 911656"/>
              <a:gd name="connsiteY3" fmla="*/ 912006 h 916116"/>
              <a:gd name="connsiteX4" fmla="*/ 463159 w 911656"/>
              <a:gd name="connsiteY4" fmla="*/ 912006 h 916116"/>
              <a:gd name="connsiteX5" fmla="*/ 463159 w 911656"/>
              <a:gd name="connsiteY5" fmla="*/ 911818 h 916116"/>
              <a:gd name="connsiteX6" fmla="*/ 912230 w 911656"/>
              <a:gd name="connsiteY6" fmla="*/ 456293 h 916116"/>
              <a:gd name="connsiteX7" fmla="*/ 456392 w 911656"/>
              <a:gd name="connsiteY7" fmla="*/ 581 h 9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656" h="916116">
                <a:moveTo>
                  <a:pt x="456392" y="581"/>
                </a:moveTo>
                <a:cubicBezTo>
                  <a:pt x="204650" y="581"/>
                  <a:pt x="574" y="204593"/>
                  <a:pt x="574" y="456293"/>
                </a:cubicBezTo>
                <a:cubicBezTo>
                  <a:pt x="574" y="456293"/>
                  <a:pt x="1706" y="966021"/>
                  <a:pt x="637" y="912802"/>
                </a:cubicBezTo>
                <a:lnTo>
                  <a:pt x="147282" y="912006"/>
                </a:lnTo>
                <a:lnTo>
                  <a:pt x="463159" y="912006"/>
                </a:lnTo>
                <a:lnTo>
                  <a:pt x="463159" y="911818"/>
                </a:lnTo>
                <a:cubicBezTo>
                  <a:pt x="711780" y="908193"/>
                  <a:pt x="912230" y="705710"/>
                  <a:pt x="912230" y="456293"/>
                </a:cubicBezTo>
                <a:cubicBezTo>
                  <a:pt x="912230" y="204593"/>
                  <a:pt x="708155" y="581"/>
                  <a:pt x="456392" y="581"/>
                </a:cubicBezTo>
              </a:path>
            </a:pathLst>
          </a:custGeom>
          <a:solidFill>
            <a:schemeClr val="bg1"/>
          </a:solidFill>
          <a:ln w="43284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9" name="Grafik 65">
            <a:extLst>
              <a:ext uri="{FF2B5EF4-FFF2-40B4-BE49-F238E27FC236}">
                <a16:creationId xmlns:a16="http://schemas.microsoft.com/office/drawing/2014/main" id="{0945DCFD-AE60-FB48-CE69-8195735162FF}"/>
              </a:ext>
            </a:extLst>
          </p:cNvPr>
          <p:cNvSpPr/>
          <p:nvPr/>
        </p:nvSpPr>
        <p:spPr>
          <a:xfrm>
            <a:off x="9587799" y="5319425"/>
            <a:ext cx="911656" cy="916116"/>
          </a:xfrm>
          <a:custGeom>
            <a:avLst/>
            <a:gdLst>
              <a:gd name="connsiteX0" fmla="*/ 456392 w 911656"/>
              <a:gd name="connsiteY0" fmla="*/ 581 h 916116"/>
              <a:gd name="connsiteX1" fmla="*/ 574 w 911656"/>
              <a:gd name="connsiteY1" fmla="*/ 456293 h 916116"/>
              <a:gd name="connsiteX2" fmla="*/ 637 w 911656"/>
              <a:gd name="connsiteY2" fmla="*/ 912802 h 916116"/>
              <a:gd name="connsiteX3" fmla="*/ 147282 w 911656"/>
              <a:gd name="connsiteY3" fmla="*/ 912006 h 916116"/>
              <a:gd name="connsiteX4" fmla="*/ 463159 w 911656"/>
              <a:gd name="connsiteY4" fmla="*/ 912006 h 916116"/>
              <a:gd name="connsiteX5" fmla="*/ 463159 w 911656"/>
              <a:gd name="connsiteY5" fmla="*/ 911818 h 916116"/>
              <a:gd name="connsiteX6" fmla="*/ 912230 w 911656"/>
              <a:gd name="connsiteY6" fmla="*/ 456293 h 916116"/>
              <a:gd name="connsiteX7" fmla="*/ 456392 w 911656"/>
              <a:gd name="connsiteY7" fmla="*/ 581 h 9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656" h="916116">
                <a:moveTo>
                  <a:pt x="456392" y="581"/>
                </a:moveTo>
                <a:cubicBezTo>
                  <a:pt x="204650" y="581"/>
                  <a:pt x="574" y="204593"/>
                  <a:pt x="574" y="456293"/>
                </a:cubicBezTo>
                <a:cubicBezTo>
                  <a:pt x="574" y="456293"/>
                  <a:pt x="1706" y="966021"/>
                  <a:pt x="637" y="912802"/>
                </a:cubicBezTo>
                <a:lnTo>
                  <a:pt x="147282" y="912006"/>
                </a:lnTo>
                <a:lnTo>
                  <a:pt x="463159" y="912006"/>
                </a:lnTo>
                <a:lnTo>
                  <a:pt x="463159" y="911818"/>
                </a:lnTo>
                <a:cubicBezTo>
                  <a:pt x="711780" y="908193"/>
                  <a:pt x="912230" y="705710"/>
                  <a:pt x="912230" y="456293"/>
                </a:cubicBezTo>
                <a:cubicBezTo>
                  <a:pt x="912230" y="204593"/>
                  <a:pt x="708155" y="581"/>
                  <a:pt x="456392" y="581"/>
                </a:cubicBezTo>
              </a:path>
            </a:pathLst>
          </a:custGeom>
          <a:solidFill>
            <a:schemeClr val="bg1"/>
          </a:solidFill>
          <a:ln w="43284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90" name="Grafik 79">
            <a:extLst>
              <a:ext uri="{FF2B5EF4-FFF2-40B4-BE49-F238E27FC236}">
                <a16:creationId xmlns:a16="http://schemas.microsoft.com/office/drawing/2014/main" id="{66DB50A4-3C86-3B9F-C66C-25B4210B32A3}"/>
              </a:ext>
            </a:extLst>
          </p:cNvPr>
          <p:cNvSpPr/>
          <p:nvPr/>
        </p:nvSpPr>
        <p:spPr>
          <a:xfrm flipH="1">
            <a:off x="8404123" y="5328630"/>
            <a:ext cx="911656" cy="916116"/>
          </a:xfrm>
          <a:custGeom>
            <a:avLst/>
            <a:gdLst>
              <a:gd name="connsiteX0" fmla="*/ 456392 w 911656"/>
              <a:gd name="connsiteY0" fmla="*/ 581 h 916116"/>
              <a:gd name="connsiteX1" fmla="*/ 574 w 911656"/>
              <a:gd name="connsiteY1" fmla="*/ 456293 h 916116"/>
              <a:gd name="connsiteX2" fmla="*/ 637 w 911656"/>
              <a:gd name="connsiteY2" fmla="*/ 912802 h 916116"/>
              <a:gd name="connsiteX3" fmla="*/ 147282 w 911656"/>
              <a:gd name="connsiteY3" fmla="*/ 912006 h 916116"/>
              <a:gd name="connsiteX4" fmla="*/ 463159 w 911656"/>
              <a:gd name="connsiteY4" fmla="*/ 912006 h 916116"/>
              <a:gd name="connsiteX5" fmla="*/ 463159 w 911656"/>
              <a:gd name="connsiteY5" fmla="*/ 911818 h 916116"/>
              <a:gd name="connsiteX6" fmla="*/ 912230 w 911656"/>
              <a:gd name="connsiteY6" fmla="*/ 456293 h 916116"/>
              <a:gd name="connsiteX7" fmla="*/ 456392 w 911656"/>
              <a:gd name="connsiteY7" fmla="*/ 581 h 9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656" h="916116">
                <a:moveTo>
                  <a:pt x="456392" y="581"/>
                </a:moveTo>
                <a:cubicBezTo>
                  <a:pt x="204650" y="581"/>
                  <a:pt x="574" y="204593"/>
                  <a:pt x="574" y="456293"/>
                </a:cubicBezTo>
                <a:cubicBezTo>
                  <a:pt x="574" y="456293"/>
                  <a:pt x="1706" y="966021"/>
                  <a:pt x="637" y="912802"/>
                </a:cubicBezTo>
                <a:lnTo>
                  <a:pt x="147282" y="912006"/>
                </a:lnTo>
                <a:lnTo>
                  <a:pt x="463159" y="912006"/>
                </a:lnTo>
                <a:lnTo>
                  <a:pt x="463159" y="911818"/>
                </a:lnTo>
                <a:cubicBezTo>
                  <a:pt x="711780" y="908193"/>
                  <a:pt x="912230" y="705710"/>
                  <a:pt x="912230" y="456293"/>
                </a:cubicBezTo>
                <a:cubicBezTo>
                  <a:pt x="912230" y="204593"/>
                  <a:pt x="708155" y="581"/>
                  <a:pt x="456392" y="581"/>
                </a:cubicBezTo>
              </a:path>
            </a:pathLst>
          </a:custGeom>
          <a:solidFill>
            <a:schemeClr val="bg1"/>
          </a:solidFill>
          <a:ln w="43284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72" name="Grafik 71" descr="Ein Bild, das Grafiken, Schrift, Grafikdesign, Logo enthält.&#10;&#10;KI-generierte Inhalte können fehlerhaft sein.">
            <a:extLst>
              <a:ext uri="{FF2B5EF4-FFF2-40B4-BE49-F238E27FC236}">
                <a16:creationId xmlns:a16="http://schemas.microsoft.com/office/drawing/2014/main" id="{3548644E-E7D2-6121-9ADD-301D3EB89C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060" y="5210397"/>
            <a:ext cx="1262148" cy="1262148"/>
          </a:xfrm>
          <a:prstGeom prst="rect">
            <a:avLst/>
          </a:prstGeom>
        </p:spPr>
      </p:pic>
      <p:pic>
        <p:nvPicPr>
          <p:cNvPr id="73" name="Grafik 72" descr="Ein Bild, das Grafiken, Zeichnung, Design enthält.&#10;&#10;KI-generierte Inhalte können fehlerhaft sein.">
            <a:extLst>
              <a:ext uri="{FF2B5EF4-FFF2-40B4-BE49-F238E27FC236}">
                <a16:creationId xmlns:a16="http://schemas.microsoft.com/office/drawing/2014/main" id="{6FC60938-FFC5-42C9-20A0-4590E94827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009" y="4379439"/>
            <a:ext cx="682863" cy="682863"/>
          </a:xfrm>
          <a:prstGeom prst="rect">
            <a:avLst/>
          </a:prstGeom>
        </p:spPr>
      </p:pic>
      <p:pic>
        <p:nvPicPr>
          <p:cNvPr id="74" name="Grafik 73" descr="Ein Bild, das Grafiken, Schrift, Grafikdesign, Screenshot enthält.&#10;&#10;KI-generierte Inhalte können fehlerhaft sein.">
            <a:extLst>
              <a:ext uri="{FF2B5EF4-FFF2-40B4-BE49-F238E27FC236}">
                <a16:creationId xmlns:a16="http://schemas.microsoft.com/office/drawing/2014/main" id="{17E7CE47-40F7-17A6-C7DB-502DBC70D8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116" y="4405634"/>
            <a:ext cx="668076" cy="668076"/>
          </a:xfrm>
          <a:prstGeom prst="rect">
            <a:avLst/>
          </a:prstGeom>
        </p:spPr>
      </p:pic>
      <p:sp>
        <p:nvSpPr>
          <p:cNvPr id="84" name="Grafik 66">
            <a:extLst>
              <a:ext uri="{FF2B5EF4-FFF2-40B4-BE49-F238E27FC236}">
                <a16:creationId xmlns:a16="http://schemas.microsoft.com/office/drawing/2014/main" id="{59AE2E14-13CF-EC5C-C9CC-6A6F44BCE547}"/>
              </a:ext>
            </a:extLst>
          </p:cNvPr>
          <p:cNvSpPr/>
          <p:nvPr/>
        </p:nvSpPr>
        <p:spPr>
          <a:xfrm flipH="1">
            <a:off x="8381897" y="3225769"/>
            <a:ext cx="911656" cy="916116"/>
          </a:xfrm>
          <a:custGeom>
            <a:avLst/>
            <a:gdLst>
              <a:gd name="connsiteX0" fmla="*/ 456392 w 911656"/>
              <a:gd name="connsiteY0" fmla="*/ 581 h 916116"/>
              <a:gd name="connsiteX1" fmla="*/ 574 w 911656"/>
              <a:gd name="connsiteY1" fmla="*/ 456293 h 916116"/>
              <a:gd name="connsiteX2" fmla="*/ 637 w 911656"/>
              <a:gd name="connsiteY2" fmla="*/ 912802 h 916116"/>
              <a:gd name="connsiteX3" fmla="*/ 147282 w 911656"/>
              <a:gd name="connsiteY3" fmla="*/ 912006 h 916116"/>
              <a:gd name="connsiteX4" fmla="*/ 463159 w 911656"/>
              <a:gd name="connsiteY4" fmla="*/ 912006 h 916116"/>
              <a:gd name="connsiteX5" fmla="*/ 463159 w 911656"/>
              <a:gd name="connsiteY5" fmla="*/ 911818 h 916116"/>
              <a:gd name="connsiteX6" fmla="*/ 912230 w 911656"/>
              <a:gd name="connsiteY6" fmla="*/ 456293 h 916116"/>
              <a:gd name="connsiteX7" fmla="*/ 456392 w 911656"/>
              <a:gd name="connsiteY7" fmla="*/ 581 h 9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656" h="916116">
                <a:moveTo>
                  <a:pt x="456392" y="581"/>
                </a:moveTo>
                <a:cubicBezTo>
                  <a:pt x="204650" y="581"/>
                  <a:pt x="574" y="204593"/>
                  <a:pt x="574" y="456293"/>
                </a:cubicBezTo>
                <a:cubicBezTo>
                  <a:pt x="574" y="456293"/>
                  <a:pt x="1706" y="966021"/>
                  <a:pt x="637" y="912802"/>
                </a:cubicBezTo>
                <a:lnTo>
                  <a:pt x="147282" y="912006"/>
                </a:lnTo>
                <a:lnTo>
                  <a:pt x="463159" y="912006"/>
                </a:lnTo>
                <a:lnTo>
                  <a:pt x="463159" y="911818"/>
                </a:lnTo>
                <a:cubicBezTo>
                  <a:pt x="711780" y="908193"/>
                  <a:pt x="912230" y="705710"/>
                  <a:pt x="912230" y="456293"/>
                </a:cubicBezTo>
                <a:cubicBezTo>
                  <a:pt x="912230" y="204593"/>
                  <a:pt x="708155" y="581"/>
                  <a:pt x="456392" y="581"/>
                </a:cubicBezTo>
              </a:path>
            </a:pathLst>
          </a:custGeom>
          <a:solidFill>
            <a:schemeClr val="bg1"/>
          </a:solidFill>
          <a:ln w="43284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5" name="Grafik 63">
            <a:extLst>
              <a:ext uri="{FF2B5EF4-FFF2-40B4-BE49-F238E27FC236}">
                <a16:creationId xmlns:a16="http://schemas.microsoft.com/office/drawing/2014/main" id="{A570E9DA-53A1-0E19-7850-89C97AA9B601}"/>
              </a:ext>
            </a:extLst>
          </p:cNvPr>
          <p:cNvSpPr/>
          <p:nvPr/>
        </p:nvSpPr>
        <p:spPr>
          <a:xfrm>
            <a:off x="9587800" y="2178941"/>
            <a:ext cx="911656" cy="916116"/>
          </a:xfrm>
          <a:custGeom>
            <a:avLst/>
            <a:gdLst>
              <a:gd name="connsiteX0" fmla="*/ 456392 w 911656"/>
              <a:gd name="connsiteY0" fmla="*/ 581 h 916116"/>
              <a:gd name="connsiteX1" fmla="*/ 574 w 911656"/>
              <a:gd name="connsiteY1" fmla="*/ 456293 h 916116"/>
              <a:gd name="connsiteX2" fmla="*/ 637 w 911656"/>
              <a:gd name="connsiteY2" fmla="*/ 912802 h 916116"/>
              <a:gd name="connsiteX3" fmla="*/ 147282 w 911656"/>
              <a:gd name="connsiteY3" fmla="*/ 912006 h 916116"/>
              <a:gd name="connsiteX4" fmla="*/ 463159 w 911656"/>
              <a:gd name="connsiteY4" fmla="*/ 912006 h 916116"/>
              <a:gd name="connsiteX5" fmla="*/ 463159 w 911656"/>
              <a:gd name="connsiteY5" fmla="*/ 911818 h 916116"/>
              <a:gd name="connsiteX6" fmla="*/ 912230 w 911656"/>
              <a:gd name="connsiteY6" fmla="*/ 456293 h 916116"/>
              <a:gd name="connsiteX7" fmla="*/ 456392 w 911656"/>
              <a:gd name="connsiteY7" fmla="*/ 581 h 9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656" h="916116">
                <a:moveTo>
                  <a:pt x="456392" y="581"/>
                </a:moveTo>
                <a:cubicBezTo>
                  <a:pt x="204650" y="581"/>
                  <a:pt x="574" y="204593"/>
                  <a:pt x="574" y="456293"/>
                </a:cubicBezTo>
                <a:cubicBezTo>
                  <a:pt x="574" y="456293"/>
                  <a:pt x="1706" y="966021"/>
                  <a:pt x="637" y="912802"/>
                </a:cubicBezTo>
                <a:lnTo>
                  <a:pt x="147282" y="912006"/>
                </a:lnTo>
                <a:lnTo>
                  <a:pt x="463159" y="912006"/>
                </a:lnTo>
                <a:lnTo>
                  <a:pt x="463159" y="911818"/>
                </a:lnTo>
                <a:cubicBezTo>
                  <a:pt x="711780" y="908193"/>
                  <a:pt x="912230" y="705710"/>
                  <a:pt x="912230" y="456293"/>
                </a:cubicBezTo>
                <a:cubicBezTo>
                  <a:pt x="912230" y="204593"/>
                  <a:pt x="708155" y="581"/>
                  <a:pt x="456392" y="581"/>
                </a:cubicBezTo>
              </a:path>
            </a:pathLst>
          </a:custGeom>
          <a:solidFill>
            <a:schemeClr val="bg1"/>
          </a:solidFill>
          <a:ln w="43284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75" name="Grafik 74" descr="Ein Bild, das Grafiken, Grafikdesign, Symbol, Design enthält.&#10;&#10;KI-generierte Inhalte können fehlerhaft sein.">
            <a:extLst>
              <a:ext uri="{FF2B5EF4-FFF2-40B4-BE49-F238E27FC236}">
                <a16:creationId xmlns:a16="http://schemas.microsoft.com/office/drawing/2014/main" id="{811930C5-B153-9DCB-A83E-403C0C2CCD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654" y="3340477"/>
            <a:ext cx="708308" cy="708308"/>
          </a:xfrm>
          <a:prstGeom prst="rect">
            <a:avLst/>
          </a:prstGeom>
        </p:spPr>
      </p:pic>
      <p:pic>
        <p:nvPicPr>
          <p:cNvPr id="76" name="Grafik 75" descr="Ein Bild, das Screenshot, Grün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7C26A1C2-7B3C-BE80-A5FB-3EF38F50AC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204" y="2253507"/>
            <a:ext cx="841806" cy="841806"/>
          </a:xfrm>
          <a:prstGeom prst="rect">
            <a:avLst/>
          </a:prstGeom>
        </p:spPr>
      </p:pic>
      <p:pic>
        <p:nvPicPr>
          <p:cNvPr id="77" name="Grafik 76" descr="Ein Bild, das Zeichnung, Cartoon, Grün, Kunst enthält.&#10;&#10;KI-generierte Inhalte können fehlerhaft sein.">
            <a:extLst>
              <a:ext uri="{FF2B5EF4-FFF2-40B4-BE49-F238E27FC236}">
                <a16:creationId xmlns:a16="http://schemas.microsoft.com/office/drawing/2014/main" id="{BE7BA2B1-E7D0-81B0-89CF-778CCD205E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278" y="5449371"/>
            <a:ext cx="683915" cy="683915"/>
          </a:xfrm>
          <a:prstGeom prst="rect">
            <a:avLst/>
          </a:prstGeom>
        </p:spPr>
      </p:pic>
      <p:sp>
        <p:nvSpPr>
          <p:cNvPr id="83" name="Grafik 67">
            <a:extLst>
              <a:ext uri="{FF2B5EF4-FFF2-40B4-BE49-F238E27FC236}">
                <a16:creationId xmlns:a16="http://schemas.microsoft.com/office/drawing/2014/main" id="{7A78363F-6167-21AB-EC70-744A8CA937CC}"/>
              </a:ext>
            </a:extLst>
          </p:cNvPr>
          <p:cNvSpPr/>
          <p:nvPr/>
        </p:nvSpPr>
        <p:spPr>
          <a:xfrm flipH="1">
            <a:off x="8381897" y="2178941"/>
            <a:ext cx="911656" cy="916116"/>
          </a:xfrm>
          <a:custGeom>
            <a:avLst/>
            <a:gdLst>
              <a:gd name="connsiteX0" fmla="*/ 456392 w 911656"/>
              <a:gd name="connsiteY0" fmla="*/ 581 h 916116"/>
              <a:gd name="connsiteX1" fmla="*/ 574 w 911656"/>
              <a:gd name="connsiteY1" fmla="*/ 456293 h 916116"/>
              <a:gd name="connsiteX2" fmla="*/ 637 w 911656"/>
              <a:gd name="connsiteY2" fmla="*/ 912802 h 916116"/>
              <a:gd name="connsiteX3" fmla="*/ 147282 w 911656"/>
              <a:gd name="connsiteY3" fmla="*/ 912006 h 916116"/>
              <a:gd name="connsiteX4" fmla="*/ 463159 w 911656"/>
              <a:gd name="connsiteY4" fmla="*/ 912006 h 916116"/>
              <a:gd name="connsiteX5" fmla="*/ 463159 w 911656"/>
              <a:gd name="connsiteY5" fmla="*/ 911818 h 916116"/>
              <a:gd name="connsiteX6" fmla="*/ 912230 w 911656"/>
              <a:gd name="connsiteY6" fmla="*/ 456293 h 916116"/>
              <a:gd name="connsiteX7" fmla="*/ 456392 w 911656"/>
              <a:gd name="connsiteY7" fmla="*/ 581 h 9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656" h="916116">
                <a:moveTo>
                  <a:pt x="456392" y="581"/>
                </a:moveTo>
                <a:cubicBezTo>
                  <a:pt x="204650" y="581"/>
                  <a:pt x="574" y="204593"/>
                  <a:pt x="574" y="456293"/>
                </a:cubicBezTo>
                <a:cubicBezTo>
                  <a:pt x="574" y="456293"/>
                  <a:pt x="1706" y="966021"/>
                  <a:pt x="637" y="912802"/>
                </a:cubicBezTo>
                <a:lnTo>
                  <a:pt x="147282" y="912006"/>
                </a:lnTo>
                <a:lnTo>
                  <a:pt x="463159" y="912006"/>
                </a:lnTo>
                <a:lnTo>
                  <a:pt x="463159" y="911818"/>
                </a:lnTo>
                <a:cubicBezTo>
                  <a:pt x="711780" y="908193"/>
                  <a:pt x="912230" y="705710"/>
                  <a:pt x="912230" y="456293"/>
                </a:cubicBezTo>
                <a:cubicBezTo>
                  <a:pt x="912230" y="204593"/>
                  <a:pt x="708155" y="581"/>
                  <a:pt x="456392" y="581"/>
                </a:cubicBezTo>
              </a:path>
            </a:pathLst>
          </a:custGeom>
          <a:solidFill>
            <a:schemeClr val="bg1"/>
          </a:solidFill>
          <a:ln w="43284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78" name="Grafik 77" descr="Ein Bild, das Grafiken, Screenshot, Grafikdesign, Design enthält.&#10;&#10;KI-generierte Inhalte können fehlerhaft sein.">
            <a:extLst>
              <a:ext uri="{FF2B5EF4-FFF2-40B4-BE49-F238E27FC236}">
                <a16:creationId xmlns:a16="http://schemas.microsoft.com/office/drawing/2014/main" id="{76533F1E-9BFD-B4C2-BED6-05EA5F42AB7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529" y="2296340"/>
            <a:ext cx="832392" cy="832392"/>
          </a:xfrm>
          <a:prstGeom prst="rect">
            <a:avLst/>
          </a:prstGeom>
        </p:spPr>
      </p:pic>
      <p:pic>
        <p:nvPicPr>
          <p:cNvPr id="79" name="Grafik 78">
            <a:extLst>
              <a:ext uri="{FF2B5EF4-FFF2-40B4-BE49-F238E27FC236}">
                <a16:creationId xmlns:a16="http://schemas.microsoft.com/office/drawing/2014/main" id="{FDD609CD-9866-0592-F139-172E80292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1491" y="1390890"/>
            <a:ext cx="644064" cy="649095"/>
          </a:xfrm>
          <a:prstGeom prst="rect">
            <a:avLst/>
          </a:prstGeom>
        </p:spPr>
      </p:pic>
      <p:pic>
        <p:nvPicPr>
          <p:cNvPr id="81" name="Grafik 80" descr="Ein Bild, das Grün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67F29349-3F83-D31D-51A4-576226A0E9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561" y="3373291"/>
            <a:ext cx="675494" cy="67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3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1" grpId="0" animBg="1"/>
      <p:bldP spid="82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86" grpId="0" animBg="1"/>
      <p:bldP spid="87" grpId="0" animBg="1"/>
      <p:bldP spid="88" grpId="0" animBg="1"/>
      <p:bldP spid="89" grpId="0" animBg="1"/>
      <p:bldP spid="90" grpId="0" animBg="1"/>
      <p:bldP spid="84" grpId="0" animBg="1"/>
      <p:bldP spid="85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49B62-C058-702C-E33F-E7762D913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: abgerundete Ecken 81">
            <a:extLst>
              <a:ext uri="{FF2B5EF4-FFF2-40B4-BE49-F238E27FC236}">
                <a16:creationId xmlns:a16="http://schemas.microsoft.com/office/drawing/2014/main" id="{604FED86-2914-515E-A231-A616C58939EB}"/>
              </a:ext>
            </a:extLst>
          </p:cNvPr>
          <p:cNvSpPr/>
          <p:nvPr/>
        </p:nvSpPr>
        <p:spPr>
          <a:xfrm>
            <a:off x="332691" y="1658992"/>
            <a:ext cx="5664984" cy="177088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EU-MLUL-Forst-Richtlinie</a:t>
            </a:r>
          </a:p>
          <a:p>
            <a:pPr algn="ctr"/>
            <a:r>
              <a:rPr lang="de-DE" b="1" dirty="0" err="1">
                <a:solidFill>
                  <a:schemeClr val="tx1"/>
                </a:solidFill>
              </a:rPr>
              <a:t>Maßnahmebereich</a:t>
            </a:r>
            <a:r>
              <a:rPr lang="de-DE" b="1" dirty="0">
                <a:solidFill>
                  <a:schemeClr val="tx1"/>
                </a:solidFill>
              </a:rPr>
              <a:t> I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- Umstellung auf naturnahe Waldwirtschaft -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Waldumbau</a:t>
            </a: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53C89923-67D7-AC07-61E5-34CB3DDF7EE8}"/>
              </a:ext>
            </a:extLst>
          </p:cNvPr>
          <p:cNvSpPr txBox="1"/>
          <p:nvPr/>
        </p:nvSpPr>
        <p:spPr>
          <a:xfrm>
            <a:off x="661272" y="401115"/>
            <a:ext cx="7005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6FC760"/>
                </a:solidFill>
                <a:latin typeface="Lato" panose="020F0502020204030203" pitchFamily="34" charset="0"/>
              </a:rPr>
              <a:t>durchgeführte </a:t>
            </a:r>
            <a:r>
              <a:rPr lang="de-DE" sz="3200" b="1" dirty="0">
                <a:solidFill>
                  <a:srgbClr val="154D00"/>
                </a:solidFill>
                <a:latin typeface="Lato" panose="020F0502020204030203" pitchFamily="34" charset="0"/>
              </a:rPr>
              <a:t>Projekte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5710F70-59A9-4CB1-CF80-B6C2AB77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4</a:t>
            </a:fld>
            <a:endParaRPr lang="de-DE"/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F2E62B3D-F8BC-00DB-7A88-220FF4A95D26}"/>
              </a:ext>
            </a:extLst>
          </p:cNvPr>
          <p:cNvSpPr/>
          <p:nvPr/>
        </p:nvSpPr>
        <p:spPr>
          <a:xfrm>
            <a:off x="6223819" y="1658992"/>
            <a:ext cx="5664984" cy="177088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EU-MLUL-Forst-Richtlinie</a:t>
            </a:r>
          </a:p>
          <a:p>
            <a:pPr algn="ctr"/>
            <a:r>
              <a:rPr lang="de-DE" b="1" dirty="0" err="1">
                <a:solidFill>
                  <a:schemeClr val="tx1"/>
                </a:solidFill>
              </a:rPr>
              <a:t>Maßnahmebereich</a:t>
            </a:r>
            <a:r>
              <a:rPr lang="de-DE" b="1" dirty="0">
                <a:solidFill>
                  <a:schemeClr val="tx1"/>
                </a:solidFill>
              </a:rPr>
              <a:t> II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- Inanspruchnahme von Beratungsdienstleistungen -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forstliche Beratung</a:t>
            </a: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7AC7D7E9-9192-5AB3-5C62-59B023E06D8D}"/>
              </a:ext>
            </a:extLst>
          </p:cNvPr>
          <p:cNvSpPr/>
          <p:nvPr/>
        </p:nvSpPr>
        <p:spPr>
          <a:xfrm>
            <a:off x="332691" y="4020313"/>
            <a:ext cx="5664984" cy="177088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EU-MLUL-Forst-Richtlinie</a:t>
            </a:r>
          </a:p>
          <a:p>
            <a:pPr algn="ctr"/>
            <a:r>
              <a:rPr lang="de-DE" b="1" dirty="0" err="1">
                <a:solidFill>
                  <a:schemeClr val="tx1"/>
                </a:solidFill>
              </a:rPr>
              <a:t>Maßnahmebereich</a:t>
            </a:r>
            <a:r>
              <a:rPr lang="de-DE" b="1" dirty="0">
                <a:solidFill>
                  <a:schemeClr val="tx1"/>
                </a:solidFill>
              </a:rPr>
              <a:t> III</a:t>
            </a:r>
          </a:p>
          <a:p>
            <a:pPr marL="285750" indent="-285750" algn="ctr">
              <a:buFontTx/>
              <a:buChar char="-"/>
            </a:pPr>
            <a:r>
              <a:rPr lang="de-DE" dirty="0">
                <a:solidFill>
                  <a:schemeClr val="tx1"/>
                </a:solidFill>
              </a:rPr>
              <a:t>Vorbeugung von Waldschäden –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Wegeinstandsetzung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7FEFC358-52A1-13B4-E2E9-BB5FDBF9E5E2}"/>
              </a:ext>
            </a:extLst>
          </p:cNvPr>
          <p:cNvSpPr/>
          <p:nvPr/>
        </p:nvSpPr>
        <p:spPr>
          <a:xfrm>
            <a:off x="6223817" y="4020313"/>
            <a:ext cx="5664984" cy="177088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EU-MLUL-Forst-Richtlinie</a:t>
            </a:r>
          </a:p>
          <a:p>
            <a:pPr algn="ctr"/>
            <a:r>
              <a:rPr lang="de-DE" b="1" dirty="0">
                <a:solidFill>
                  <a:schemeClr val="tx1"/>
                </a:solidFill>
              </a:rPr>
              <a:t>NSW und BEW</a:t>
            </a:r>
          </a:p>
          <a:p>
            <a:pPr algn="ctr"/>
            <a:endParaRPr lang="de-DE" b="1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Aufarbeitung von Kalamitätsholz</a:t>
            </a:r>
          </a:p>
        </p:txBody>
      </p:sp>
    </p:spTree>
    <p:extLst>
      <p:ext uri="{BB962C8B-B14F-4D97-AF65-F5344CB8AC3E}">
        <p14:creationId xmlns:p14="http://schemas.microsoft.com/office/powerpoint/2010/main" val="251291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1485-5390-1DC1-CF61-110E36DB1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feld 97">
            <a:extLst>
              <a:ext uri="{FF2B5EF4-FFF2-40B4-BE49-F238E27FC236}">
                <a16:creationId xmlns:a16="http://schemas.microsoft.com/office/drawing/2014/main" id="{1F678617-C972-66B2-420F-3CD6E9B10FBE}"/>
              </a:ext>
            </a:extLst>
          </p:cNvPr>
          <p:cNvSpPr txBox="1"/>
          <p:nvPr/>
        </p:nvSpPr>
        <p:spPr>
          <a:xfrm>
            <a:off x="482235" y="381450"/>
            <a:ext cx="11227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6FC760"/>
                </a:solidFill>
                <a:latin typeface="Lato" panose="020F0502020204030203" pitchFamily="34" charset="0"/>
              </a:rPr>
              <a:t>Beispiel</a:t>
            </a:r>
            <a:r>
              <a:rPr lang="de-DE" sz="3200" b="1" dirty="0">
                <a:solidFill>
                  <a:srgbClr val="154D00"/>
                </a:solidFill>
                <a:latin typeface="Lato" panose="020F0502020204030203" pitchFamily="34" charset="0"/>
              </a:rPr>
              <a:t> – Wegeinstandsetzung Luckenwalde/</a:t>
            </a:r>
            <a:r>
              <a:rPr lang="de-DE" sz="3200" b="1" dirty="0" err="1">
                <a:solidFill>
                  <a:srgbClr val="154D00"/>
                </a:solidFill>
                <a:latin typeface="Lato" panose="020F0502020204030203" pitchFamily="34" charset="0"/>
              </a:rPr>
              <a:t>Kolzenburg</a:t>
            </a:r>
            <a:endParaRPr lang="de-DE" sz="3200" b="1" dirty="0">
              <a:solidFill>
                <a:srgbClr val="154D00"/>
              </a:solidFill>
              <a:latin typeface="Lato" panose="020F0502020204030203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5011594-2D53-7621-196E-C09770D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5</a:t>
            </a:fld>
            <a:endParaRPr lang="de-DE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24F767B-2B80-0FBB-22E6-90D84F47705E}"/>
              </a:ext>
            </a:extLst>
          </p:cNvPr>
          <p:cNvSpPr/>
          <p:nvPr/>
        </p:nvSpPr>
        <p:spPr>
          <a:xfrm>
            <a:off x="5688816" y="1616571"/>
            <a:ext cx="5664984" cy="20535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EU-MLUL-Forst-Richtlinie</a:t>
            </a:r>
          </a:p>
          <a:p>
            <a:pPr algn="ctr"/>
            <a:r>
              <a:rPr lang="de-DE" b="1" dirty="0" err="1">
                <a:solidFill>
                  <a:schemeClr val="tx1"/>
                </a:solidFill>
              </a:rPr>
              <a:t>Maßnahmebereich</a:t>
            </a:r>
            <a:r>
              <a:rPr lang="de-DE" b="1" dirty="0">
                <a:solidFill>
                  <a:schemeClr val="tx1"/>
                </a:solidFill>
              </a:rPr>
              <a:t> III</a:t>
            </a:r>
          </a:p>
          <a:p>
            <a:pPr marL="285750" indent="-285750" algn="ctr">
              <a:buFontTx/>
              <a:buChar char="-"/>
            </a:pPr>
            <a:r>
              <a:rPr lang="de-DE" dirty="0">
                <a:solidFill>
                  <a:schemeClr val="tx1"/>
                </a:solidFill>
              </a:rPr>
              <a:t>Vorbeugung von Waldschäden –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Wegeinstandsetzung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Umsetzungszeitraum: 2024-2025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B85C4DBB-C678-0DB9-39F8-B61B3CFB6107}"/>
              </a:ext>
            </a:extLst>
          </p:cNvPr>
          <p:cNvSpPr/>
          <p:nvPr/>
        </p:nvSpPr>
        <p:spPr>
          <a:xfrm>
            <a:off x="5688816" y="3973063"/>
            <a:ext cx="2650598" cy="195907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</a:rPr>
              <a:t>Eckdaten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Länge: 620 m</a:t>
            </a:r>
          </a:p>
          <a:p>
            <a:r>
              <a:rPr lang="de-DE" dirty="0">
                <a:solidFill>
                  <a:schemeClr val="tx1"/>
                </a:solidFill>
              </a:rPr>
              <a:t>Breite Flurstück: 8 m</a:t>
            </a:r>
          </a:p>
          <a:p>
            <a:r>
              <a:rPr lang="de-DE" dirty="0">
                <a:solidFill>
                  <a:schemeClr val="tx1"/>
                </a:solidFill>
              </a:rPr>
              <a:t>Baubreite: 5,5 m</a:t>
            </a:r>
          </a:p>
          <a:p>
            <a:r>
              <a:rPr lang="de-DE" dirty="0">
                <a:solidFill>
                  <a:schemeClr val="tx1"/>
                </a:solidFill>
              </a:rPr>
              <a:t>Material: Naturstein</a:t>
            </a:r>
          </a:p>
        </p:txBody>
      </p:sp>
      <p:pic>
        <p:nvPicPr>
          <p:cNvPr id="7" name="Grafik 6" descr="Ein Bild, das Winter, draußen, Zweig, Schnee enthält.&#10;&#10;KI-generierte Inhalte können fehlerhaft sein.">
            <a:extLst>
              <a:ext uri="{FF2B5EF4-FFF2-40B4-BE49-F238E27FC236}">
                <a16:creationId xmlns:a16="http://schemas.microsoft.com/office/drawing/2014/main" id="{E87131FC-BAF6-22B6-686E-14B84BC91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r="13862"/>
          <a:stretch>
            <a:fillRect/>
          </a:stretch>
        </p:blipFill>
        <p:spPr>
          <a:xfrm rot="5400000">
            <a:off x="321601" y="1776043"/>
            <a:ext cx="5096905" cy="4063708"/>
          </a:xfrm>
          <a:prstGeom prst="rect">
            <a:avLst/>
          </a:prstGeom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7E952A62-214E-5A0D-C6DC-D9255C5B273C}"/>
              </a:ext>
            </a:extLst>
          </p:cNvPr>
          <p:cNvSpPr/>
          <p:nvPr/>
        </p:nvSpPr>
        <p:spPr>
          <a:xfrm>
            <a:off x="8703202" y="3973063"/>
            <a:ext cx="2650598" cy="195907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</a:rPr>
              <a:t>Herausforderung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Planung und Ablauf</a:t>
            </a:r>
          </a:p>
          <a:p>
            <a:r>
              <a:rPr lang="de-DE" dirty="0">
                <a:solidFill>
                  <a:schemeClr val="tx1"/>
                </a:solidFill>
              </a:rPr>
              <a:t>Eigentumsverhältnisse</a:t>
            </a:r>
          </a:p>
          <a:p>
            <a:r>
              <a:rPr lang="de-DE" dirty="0">
                <a:solidFill>
                  <a:schemeClr val="tx1"/>
                </a:solidFill>
              </a:rPr>
              <a:t>Lichtraumprofil</a:t>
            </a:r>
          </a:p>
          <a:p>
            <a:r>
              <a:rPr lang="de-DE" dirty="0">
                <a:solidFill>
                  <a:schemeClr val="tx1"/>
                </a:solidFill>
              </a:rPr>
              <a:t>Wegeverlauf</a:t>
            </a:r>
          </a:p>
        </p:txBody>
      </p:sp>
    </p:spTree>
    <p:extLst>
      <p:ext uri="{BB962C8B-B14F-4D97-AF65-F5344CB8AC3E}">
        <p14:creationId xmlns:p14="http://schemas.microsoft.com/office/powerpoint/2010/main" val="1482419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5C54F-6CAF-954D-F296-EB1994D6A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97A28C4-B551-5A09-5683-82350D5D5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6</a:t>
            </a:fld>
            <a:endParaRPr lang="de-DE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57F6B04D-F39B-656E-F497-7ABDFF2D212F}"/>
              </a:ext>
            </a:extLst>
          </p:cNvPr>
          <p:cNvSpPr/>
          <p:nvPr/>
        </p:nvSpPr>
        <p:spPr>
          <a:xfrm>
            <a:off x="431015" y="1218119"/>
            <a:ext cx="6225424" cy="23903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Was lief gut?</a:t>
            </a:r>
          </a:p>
          <a:p>
            <a:pPr marL="285750" indent="-285750">
              <a:buFontTx/>
              <a:buChar char="-"/>
            </a:pPr>
            <a:endParaRPr lang="de-DE" sz="16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Beratung/Erreichbarkeit/Betreuung durch das Ministerium MLUL/MLUK und durch die Bewilligungsstelle Forst</a:t>
            </a: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Einreichen von Folgeunterlagen per Mail</a:t>
            </a: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Beratung Hoheitsförster</a:t>
            </a: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Baumaßnahme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4E1BD557-63CE-0492-EBA0-A48FA4286DEB}"/>
              </a:ext>
            </a:extLst>
          </p:cNvPr>
          <p:cNvSpPr/>
          <p:nvPr/>
        </p:nvSpPr>
        <p:spPr>
          <a:xfrm>
            <a:off x="431015" y="3765754"/>
            <a:ext cx="6225424" cy="25492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Was könnte verbessert werden?</a:t>
            </a:r>
          </a:p>
          <a:p>
            <a:pPr algn="ctr"/>
            <a:endParaRPr lang="de-DE" sz="1600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Ablauf-Schemata für Antragsteller</a:t>
            </a: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Antragsformular und Hilfestellungen übersichtlicher und verständlicher gestalten</a:t>
            </a: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Kartendienste (Geoportal Forst Brandenburg) – wurde bereits deutlich verbessert</a:t>
            </a: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Vereinheitlichung „Maßnahmenkatalog“ in den UNB</a:t>
            </a: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Pool an Unternehmen für die einzelnen Maßnahmen</a:t>
            </a: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1"/>
                </a:solidFill>
              </a:rPr>
              <a:t>Festbetrag</a:t>
            </a:r>
          </a:p>
        </p:txBody>
      </p:sp>
      <p:pic>
        <p:nvPicPr>
          <p:cNvPr id="13" name="Grafik 12" descr="Ein Bild, das draußen, Pferd, Nadelbaum, Baum enthält.&#10;&#10;KI-generierte Inhalte können fehlerhaft sein.">
            <a:extLst>
              <a:ext uri="{FF2B5EF4-FFF2-40B4-BE49-F238E27FC236}">
                <a16:creationId xmlns:a16="http://schemas.microsoft.com/office/drawing/2014/main" id="{D8FD5669-810A-526D-34C9-610765CCE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r="18613"/>
          <a:stretch>
            <a:fillRect/>
          </a:stretch>
        </p:blipFill>
        <p:spPr>
          <a:xfrm rot="5400000">
            <a:off x="6773493" y="1734718"/>
            <a:ext cx="5096904" cy="406370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12D59B8-1DAE-91F8-6BA6-DC03EB43D188}"/>
              </a:ext>
            </a:extLst>
          </p:cNvPr>
          <p:cNvSpPr txBox="1"/>
          <p:nvPr/>
        </p:nvSpPr>
        <p:spPr>
          <a:xfrm>
            <a:off x="482235" y="381450"/>
            <a:ext cx="11227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6FC760"/>
                </a:solidFill>
                <a:latin typeface="Lato" panose="020F0502020204030203" pitchFamily="34" charset="0"/>
              </a:rPr>
              <a:t>Beispiel</a:t>
            </a:r>
            <a:r>
              <a:rPr lang="de-DE" sz="3200" b="1" dirty="0">
                <a:solidFill>
                  <a:srgbClr val="154D00"/>
                </a:solidFill>
                <a:latin typeface="Lato" panose="020F0502020204030203" pitchFamily="34" charset="0"/>
              </a:rPr>
              <a:t> – Wegeinstandsetzung Luckenwalde/</a:t>
            </a:r>
            <a:r>
              <a:rPr lang="de-DE" sz="3200" b="1" dirty="0" err="1">
                <a:solidFill>
                  <a:srgbClr val="154D00"/>
                </a:solidFill>
                <a:latin typeface="Lato" panose="020F0502020204030203" pitchFamily="34" charset="0"/>
              </a:rPr>
              <a:t>Kolzenburg</a:t>
            </a:r>
            <a:endParaRPr lang="de-DE" sz="3200" b="1" dirty="0">
              <a:solidFill>
                <a:srgbClr val="154D00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154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ADE2F-3BE3-A7DE-05EB-07B7414B9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CDB1AB0-BC44-48EA-D5B1-CFE587983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7</a:t>
            </a:fld>
            <a:endParaRPr lang="de-DE"/>
          </a:p>
        </p:txBody>
      </p:sp>
      <p:pic>
        <p:nvPicPr>
          <p:cNvPr id="9" name="Grafik 8" descr="Ein Bild, das Text, draußen, Baum, Himmel enthält.&#10;&#10;KI-generierte Inhalte können fehlerhaft sein.">
            <a:extLst>
              <a:ext uri="{FF2B5EF4-FFF2-40B4-BE49-F238E27FC236}">
                <a16:creationId xmlns:a16="http://schemas.microsoft.com/office/drawing/2014/main" id="{70CD6D31-E152-43D4-70D7-7C323A4E2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19" y="1635692"/>
            <a:ext cx="5726761" cy="429507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0B02C66-C9B9-C355-3FB6-CF8B8BFE2BEB}"/>
              </a:ext>
            </a:extLst>
          </p:cNvPr>
          <p:cNvSpPr txBox="1"/>
          <p:nvPr/>
        </p:nvSpPr>
        <p:spPr>
          <a:xfrm>
            <a:off x="482235" y="381450"/>
            <a:ext cx="11227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6FC760"/>
                </a:solidFill>
                <a:latin typeface="Lato" panose="020F0502020204030203" pitchFamily="34" charset="0"/>
              </a:rPr>
              <a:t>Beispiel</a:t>
            </a:r>
            <a:r>
              <a:rPr lang="de-DE" sz="3200" b="1" dirty="0">
                <a:solidFill>
                  <a:srgbClr val="154D00"/>
                </a:solidFill>
                <a:latin typeface="Lato" panose="020F0502020204030203" pitchFamily="34" charset="0"/>
              </a:rPr>
              <a:t> – Wegeinstandsetzung Luckenwalde/</a:t>
            </a:r>
            <a:r>
              <a:rPr lang="de-DE" sz="3200" b="1" dirty="0" err="1">
                <a:solidFill>
                  <a:srgbClr val="154D00"/>
                </a:solidFill>
                <a:latin typeface="Lato" panose="020F0502020204030203" pitchFamily="34" charset="0"/>
              </a:rPr>
              <a:t>Kolzenburg</a:t>
            </a:r>
            <a:endParaRPr lang="de-DE" sz="3200" b="1" dirty="0">
              <a:solidFill>
                <a:srgbClr val="154D00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902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Pflanze, Natur, Nadelbaum, Baum enthält.&#10;&#10;KI-generierte Inhalte können fehlerhaft sein.">
            <a:extLst>
              <a:ext uri="{FF2B5EF4-FFF2-40B4-BE49-F238E27FC236}">
                <a16:creationId xmlns:a16="http://schemas.microsoft.com/office/drawing/2014/main" id="{A6C11D4F-985C-06C0-E5F9-46A7DB04B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12"/>
          <a:stretch>
            <a:fillRect/>
          </a:stretch>
        </p:blipFill>
        <p:spPr>
          <a:xfrm>
            <a:off x="0" y="3284144"/>
            <a:ext cx="12192000" cy="1078805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E145F01-912A-DE06-C55A-4CC133B7DBAA}"/>
              </a:ext>
            </a:extLst>
          </p:cNvPr>
          <p:cNvSpPr txBox="1"/>
          <p:nvPr/>
        </p:nvSpPr>
        <p:spPr>
          <a:xfrm>
            <a:off x="6373827" y="1816964"/>
            <a:ext cx="5785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6FC760"/>
                </a:solidFill>
                <a:latin typeface="Lato" panose="020F0502020204030203" pitchFamily="34" charset="0"/>
              </a:rPr>
              <a:t>UNSERE </a:t>
            </a:r>
            <a:r>
              <a:rPr lang="de-DE" sz="3200" b="1" dirty="0">
                <a:solidFill>
                  <a:srgbClr val="154D00"/>
                </a:solidFill>
                <a:latin typeface="Lato" panose="020F0502020204030203" pitchFamily="34" charset="0"/>
              </a:rPr>
              <a:t>KONTAKTDATEN</a:t>
            </a:r>
          </a:p>
        </p:txBody>
      </p:sp>
      <p:pic>
        <p:nvPicPr>
          <p:cNvPr id="9" name="Grafik 8" descr="Welt mit einfarbiger Füllung">
            <a:extLst>
              <a:ext uri="{FF2B5EF4-FFF2-40B4-BE49-F238E27FC236}">
                <a16:creationId xmlns:a16="http://schemas.microsoft.com/office/drawing/2014/main" id="{BD07F1E4-A5B3-98CC-5AEC-6856D4B21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3664" y="4734557"/>
            <a:ext cx="516547" cy="516547"/>
          </a:xfrm>
          <a:prstGeom prst="rect">
            <a:avLst/>
          </a:prstGeom>
        </p:spPr>
      </p:pic>
      <p:pic>
        <p:nvPicPr>
          <p:cNvPr id="11" name="Grafik 10" descr="Freigeben mit einfarbiger Füllung">
            <a:extLst>
              <a:ext uri="{FF2B5EF4-FFF2-40B4-BE49-F238E27FC236}">
                <a16:creationId xmlns:a16="http://schemas.microsoft.com/office/drawing/2014/main" id="{2EEDE7B6-C827-0259-1640-504791BA2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3827" y="3949834"/>
            <a:ext cx="716222" cy="716222"/>
          </a:xfrm>
          <a:prstGeom prst="rect">
            <a:avLst/>
          </a:prstGeom>
        </p:spPr>
      </p:pic>
      <p:pic>
        <p:nvPicPr>
          <p:cNvPr id="13" name="Grafik 12" descr="Umschlag mit einfarbiger Füllung">
            <a:extLst>
              <a:ext uri="{FF2B5EF4-FFF2-40B4-BE49-F238E27FC236}">
                <a16:creationId xmlns:a16="http://schemas.microsoft.com/office/drawing/2014/main" id="{F27B86D0-666A-5C98-3E7C-EDA60E8BDD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67418" y="3334187"/>
            <a:ext cx="529040" cy="529040"/>
          </a:xfrm>
          <a:prstGeom prst="rect">
            <a:avLst/>
          </a:prstGeom>
        </p:spPr>
      </p:pic>
      <p:pic>
        <p:nvPicPr>
          <p:cNvPr id="15" name="Grafik 14" descr="Receiver mit einfarbiger Füllung">
            <a:extLst>
              <a:ext uri="{FF2B5EF4-FFF2-40B4-BE49-F238E27FC236}">
                <a16:creationId xmlns:a16="http://schemas.microsoft.com/office/drawing/2014/main" id="{93CF1DBC-71F2-6DD7-8B26-717F0E8D0A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6162" y="2639537"/>
            <a:ext cx="464575" cy="464575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98E17A10-92AF-EF4B-7D91-6E0EB4FBA124}"/>
              </a:ext>
            </a:extLst>
          </p:cNvPr>
          <p:cNvSpPr txBox="1"/>
          <p:nvPr/>
        </p:nvSpPr>
        <p:spPr>
          <a:xfrm>
            <a:off x="7126625" y="2648682"/>
            <a:ext cx="3838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00160B"/>
                </a:solidFill>
                <a:latin typeface="Lato" panose="020F0502020204030203" pitchFamily="34" charset="0"/>
              </a:rPr>
              <a:t>0331 279910 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6208E37-0175-CF0B-0DA1-98E09206F1FD}"/>
              </a:ext>
            </a:extLst>
          </p:cNvPr>
          <p:cNvSpPr txBox="1"/>
          <p:nvPr/>
        </p:nvSpPr>
        <p:spPr>
          <a:xfrm>
            <a:off x="7090048" y="3375972"/>
            <a:ext cx="3838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00160B"/>
                </a:solidFill>
                <a:latin typeface="Lato" panose="020F0502020204030203" pitchFamily="34" charset="0"/>
              </a:rPr>
              <a:t> brandenburg@ogf.de </a:t>
            </a:r>
            <a:endParaRPr lang="de-DE" sz="2400" dirty="0">
              <a:solidFill>
                <a:srgbClr val="00160B"/>
              </a:solidFill>
              <a:latin typeface="Lato" panose="020F0502020204030203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3FBE2DB-4A11-4224-4BEE-3181F35CA12F}"/>
              </a:ext>
            </a:extLst>
          </p:cNvPr>
          <p:cNvSpPr txBox="1"/>
          <p:nvPr/>
        </p:nvSpPr>
        <p:spPr>
          <a:xfrm>
            <a:off x="7117480" y="4107890"/>
            <a:ext cx="3838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00160B"/>
                </a:solidFill>
                <a:latin typeface="Lato" panose="020F0502020204030203" pitchFamily="34" charset="0"/>
              </a:rPr>
              <a:t>@ogf.forest.innovations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27DAE9B-A460-DD1D-855C-232310E6E273}"/>
              </a:ext>
            </a:extLst>
          </p:cNvPr>
          <p:cNvSpPr txBox="1"/>
          <p:nvPr/>
        </p:nvSpPr>
        <p:spPr>
          <a:xfrm>
            <a:off x="7126624" y="4792775"/>
            <a:ext cx="3838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00160B"/>
                </a:solidFill>
                <a:latin typeface="Lato" panose="020F0502020204030203" pitchFamily="34" charset="0"/>
              </a:rPr>
              <a:t>www.ogf.de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8FFF7BA-B43A-63D3-3439-1CEBF3A33E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81247" y="523103"/>
            <a:ext cx="863008" cy="869750"/>
          </a:xfrm>
          <a:prstGeom prst="rect">
            <a:avLst/>
          </a:prstGeom>
        </p:spPr>
      </p:pic>
      <p:sp>
        <p:nvSpPr>
          <p:cNvPr id="22" name="Grafik 4">
            <a:extLst>
              <a:ext uri="{FF2B5EF4-FFF2-40B4-BE49-F238E27FC236}">
                <a16:creationId xmlns:a16="http://schemas.microsoft.com/office/drawing/2014/main" id="{A2D52223-FD65-4CC5-2FC3-D100E4738ADB}"/>
              </a:ext>
            </a:extLst>
          </p:cNvPr>
          <p:cNvSpPr/>
          <p:nvPr/>
        </p:nvSpPr>
        <p:spPr>
          <a:xfrm>
            <a:off x="10614757" y="277303"/>
            <a:ext cx="1295378" cy="1301717"/>
          </a:xfrm>
          <a:custGeom>
            <a:avLst/>
            <a:gdLst>
              <a:gd name="connsiteX0" fmla="*/ 648249 w 1295378"/>
              <a:gd name="connsiteY0" fmla="*/ 581 h 1301717"/>
              <a:gd name="connsiteX1" fmla="*/ 574 w 1295378"/>
              <a:gd name="connsiteY1" fmla="*/ 648106 h 1301717"/>
              <a:gd name="connsiteX2" fmla="*/ 664 w 1295378"/>
              <a:gd name="connsiteY2" fmla="*/ 1296763 h 1301717"/>
              <a:gd name="connsiteX3" fmla="*/ 209033 w 1295378"/>
              <a:gd name="connsiteY3" fmla="*/ 1295632 h 1301717"/>
              <a:gd name="connsiteX4" fmla="*/ 657865 w 1295378"/>
              <a:gd name="connsiteY4" fmla="*/ 1295632 h 1301717"/>
              <a:gd name="connsiteX5" fmla="*/ 657865 w 1295378"/>
              <a:gd name="connsiteY5" fmla="*/ 1295364 h 1301717"/>
              <a:gd name="connsiteX6" fmla="*/ 1295953 w 1295378"/>
              <a:gd name="connsiteY6" fmla="*/ 648106 h 1301717"/>
              <a:gd name="connsiteX7" fmla="*/ 648249 w 1295378"/>
              <a:gd name="connsiteY7" fmla="*/ 581 h 13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378" h="1301717">
                <a:moveTo>
                  <a:pt x="648249" y="581"/>
                </a:moveTo>
                <a:cubicBezTo>
                  <a:pt x="290547" y="581"/>
                  <a:pt x="574" y="290464"/>
                  <a:pt x="574" y="648106"/>
                </a:cubicBezTo>
                <a:cubicBezTo>
                  <a:pt x="574" y="648106"/>
                  <a:pt x="2182" y="1372382"/>
                  <a:pt x="664" y="1296763"/>
                </a:cubicBezTo>
                <a:lnTo>
                  <a:pt x="209033" y="1295632"/>
                </a:lnTo>
                <a:lnTo>
                  <a:pt x="657865" y="1295632"/>
                </a:lnTo>
                <a:lnTo>
                  <a:pt x="657865" y="1295364"/>
                </a:lnTo>
                <a:cubicBezTo>
                  <a:pt x="1011131" y="1290214"/>
                  <a:pt x="1295953" y="1002504"/>
                  <a:pt x="1295953" y="648106"/>
                </a:cubicBezTo>
                <a:cubicBezTo>
                  <a:pt x="1295953" y="290464"/>
                  <a:pt x="1005981" y="581"/>
                  <a:pt x="648249" y="581"/>
                </a:cubicBezTo>
              </a:path>
            </a:pathLst>
          </a:custGeom>
          <a:noFill/>
          <a:ln w="38100" cap="flat">
            <a:solidFill>
              <a:srgbClr val="154D00"/>
            </a:solidFill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83D01BA-7696-2969-EA40-CF1869C5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AF2A-1FEF-43D1-9E86-C63B8FBA43E3}" type="slidenum">
              <a:rPr lang="de-DE" smtClean="0"/>
              <a:t>8</a:t>
            </a:fld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B9922DE-6A79-FC8E-16EA-D9A238818FC8}"/>
              </a:ext>
            </a:extLst>
          </p:cNvPr>
          <p:cNvSpPr txBox="1"/>
          <p:nvPr/>
        </p:nvSpPr>
        <p:spPr>
          <a:xfrm>
            <a:off x="900766" y="1078300"/>
            <a:ext cx="38580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rgbClr val="00160B"/>
                </a:solidFill>
                <a:latin typeface="Lato" panose="020F0502020204030203" pitchFamily="34" charset="0"/>
              </a:rPr>
              <a:t>Vielen Dank für Ihr Interesse.</a:t>
            </a:r>
          </a:p>
        </p:txBody>
      </p:sp>
    </p:spTree>
    <p:extLst>
      <p:ext uri="{BB962C8B-B14F-4D97-AF65-F5344CB8AC3E}">
        <p14:creationId xmlns:p14="http://schemas.microsoft.com/office/powerpoint/2010/main" val="3408399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Breitbild</PresentationFormat>
  <Paragraphs>109</Paragraphs>
  <Slides>8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Lato</vt:lpstr>
      <vt:lpstr>Lato Heavy</vt:lpstr>
      <vt:lpstr>Lato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Lina Gunkel</dc:creator>
  <cp:lastModifiedBy>Anna-Kathleen Müller</cp:lastModifiedBy>
  <cp:revision>21</cp:revision>
  <cp:lastPrinted>2025-09-16T14:28:29Z</cp:lastPrinted>
  <dcterms:created xsi:type="dcterms:W3CDTF">2025-06-25T09:37:46Z</dcterms:created>
  <dcterms:modified xsi:type="dcterms:W3CDTF">2025-09-16T14:29:01Z</dcterms:modified>
</cp:coreProperties>
</file>