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4" r:id="rId2"/>
    <p:sldId id="261" r:id="rId3"/>
    <p:sldId id="265" r:id="rId4"/>
    <p:sldId id="266" r:id="rId5"/>
    <p:sldId id="269" r:id="rId6"/>
    <p:sldId id="275" r:id="rId7"/>
    <p:sldId id="273" r:id="rId8"/>
    <p:sldId id="268" r:id="rId9"/>
    <p:sldId id="259" r:id="rId10"/>
    <p:sldId id="274" r:id="rId11"/>
    <p:sldId id="260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11" autoAdjust="0"/>
  </p:normalViewPr>
  <p:slideViewPr>
    <p:cSldViewPr snapToGrid="0" snapToObjects="1">
      <p:cViewPr varScale="1">
        <p:scale>
          <a:sx n="139" d="100"/>
          <a:sy n="139" d="100"/>
        </p:scale>
        <p:origin x="2424" y="3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91E6C-6142-4705-BB64-0FC3DFB680A0}" type="datetimeFigureOut">
              <a:rPr lang="de-DE" smtClean="0"/>
              <a:t>17.09.2025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84349-A387-4135-A53D-3E24CAAD6A6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1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84349-A387-4135-A53D-3E24CAAD6A6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94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D47D99-F58E-6B30-AE32-469EAEA1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1FD9F-32E6-B31D-3482-AA8A166DC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3234" y="522195"/>
            <a:ext cx="4110766" cy="963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400" dirty="0" err="1"/>
              <a:t>Agrargenossenschaft</a:t>
            </a:r>
            <a:r>
              <a:rPr lang="en-US" sz="2400" dirty="0"/>
              <a:t> </a:t>
            </a:r>
            <a:r>
              <a:rPr lang="en-US" sz="2400" dirty="0" err="1"/>
              <a:t>Ranzig</a:t>
            </a:r>
            <a:r>
              <a:rPr lang="en-US" sz="2400" dirty="0"/>
              <a:t> </a:t>
            </a:r>
            <a:r>
              <a:rPr lang="en-US" sz="2400" dirty="0" err="1"/>
              <a:t>eG</a:t>
            </a:r>
            <a:endParaRPr lang="en-US" sz="2400" dirty="0"/>
          </a:p>
        </p:txBody>
      </p:sp>
      <p:pic>
        <p:nvPicPr>
          <p:cNvPr id="6" name="Grafik 5" descr="Ein Bild, das Gras, Feldfrucht, Landwirtschaft, draußen enthält.&#10;&#10;KI-generierte Inhalte können fehlerhaft sein.">
            <a:extLst>
              <a:ext uri="{FF2B5EF4-FFF2-40B4-BE49-F238E27FC236}">
                <a16:creationId xmlns:a16="http://schemas.microsoft.com/office/drawing/2014/main" id="{EBA50115-F27E-2C6B-B4FA-14402A367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13" r="31905" b="-1"/>
          <a:stretch>
            <a:fillRect/>
          </a:stretch>
        </p:blipFill>
        <p:spPr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CB3728E-1FF7-362E-22E5-2A71826A9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9837" y="1485901"/>
            <a:ext cx="3105010" cy="454511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Gründung</a:t>
            </a:r>
            <a:r>
              <a:rPr lang="en-US" sz="1200" dirty="0">
                <a:solidFill>
                  <a:schemeClr val="tx1"/>
                </a:solidFill>
              </a:rPr>
              <a:t> 1991</a:t>
            </a: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Frank Groß, </a:t>
            </a:r>
            <a:r>
              <a:rPr lang="en-US" sz="1200" dirty="0" err="1">
                <a:solidFill>
                  <a:schemeClr val="tx1"/>
                </a:solidFill>
              </a:rPr>
              <a:t>Vorstandsvorsitzender</a:t>
            </a: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3 </a:t>
            </a:r>
            <a:r>
              <a:rPr lang="en-US" sz="1200" dirty="0" err="1">
                <a:solidFill>
                  <a:schemeClr val="tx1"/>
                </a:solidFill>
              </a:rPr>
              <a:t>Vorstandsmitglieder</a:t>
            </a:r>
            <a:r>
              <a:rPr lang="en-US" sz="1200" dirty="0">
                <a:solidFill>
                  <a:schemeClr val="tx1"/>
                </a:solidFill>
              </a:rPr>
              <a:t>, 34 </a:t>
            </a:r>
            <a:r>
              <a:rPr lang="en-US" sz="1200" dirty="0" err="1">
                <a:solidFill>
                  <a:schemeClr val="tx1"/>
                </a:solidFill>
              </a:rPr>
              <a:t>Mitglieder</a:t>
            </a: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Agrargenossenschaft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Ranzig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produziert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hochwertige</a:t>
            </a:r>
            <a:r>
              <a:rPr lang="en-US" sz="1200" dirty="0">
                <a:solidFill>
                  <a:schemeClr val="tx1"/>
                </a:solidFill>
              </a:rPr>
              <a:t> Tier- und </a:t>
            </a:r>
            <a:r>
              <a:rPr lang="en-US" sz="1200" dirty="0" err="1">
                <a:solidFill>
                  <a:schemeClr val="tx1"/>
                </a:solidFill>
              </a:rPr>
              <a:t>Pflanzenprodukte</a:t>
            </a:r>
            <a:r>
              <a:rPr lang="en-US" sz="1200" dirty="0">
                <a:solidFill>
                  <a:schemeClr val="tx1"/>
                </a:solidFill>
              </a:rPr>
              <a:t> auf rd. 1.700 Hektar </a:t>
            </a:r>
            <a:r>
              <a:rPr lang="en-US" sz="1200" dirty="0" err="1">
                <a:solidFill>
                  <a:schemeClr val="tx1"/>
                </a:solidFill>
              </a:rPr>
              <a:t>Fläche</a:t>
            </a:r>
            <a:r>
              <a:rPr lang="en-US" sz="1200" dirty="0">
                <a:solidFill>
                  <a:schemeClr val="tx1"/>
                </a:solidFill>
              </a:rPr>
              <a:t>    </a:t>
            </a:r>
          </a:p>
          <a:p>
            <a:pPr marL="228600" algn="l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                         </a:t>
            </a:r>
            <a:r>
              <a:rPr lang="en-US" sz="1200" dirty="0">
                <a:solidFill>
                  <a:schemeClr val="tx1"/>
                </a:solidFill>
                <a:sym typeface="Wingdings" panose="05000000000000000000" pitchFamily="2" charset="2"/>
              </a:rPr>
              <a:t> 1170 ha Ackerland</a:t>
            </a:r>
          </a:p>
          <a:p>
            <a:pPr algn="l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	     </a:t>
            </a:r>
            <a:r>
              <a:rPr lang="en-US" sz="1200" dirty="0">
                <a:solidFill>
                  <a:schemeClr val="tx1"/>
                </a:solidFill>
                <a:sym typeface="Wingdings" panose="05000000000000000000" pitchFamily="2" charset="2"/>
              </a:rPr>
              <a:t>    130 ha </a:t>
            </a:r>
            <a:r>
              <a:rPr lang="en-US" sz="1200" dirty="0" err="1">
                <a:solidFill>
                  <a:schemeClr val="tx1"/>
                </a:solidFill>
                <a:sym typeface="Wingdings" panose="05000000000000000000" pitchFamily="2" charset="2"/>
              </a:rPr>
              <a:t>Grünland</a:t>
            </a:r>
            <a:endParaRPr lang="en-US" sz="12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algn="l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  <a:sym typeface="Wingdings" panose="05000000000000000000" pitchFamily="2" charset="2"/>
              </a:rPr>
              <a:t>	         400 ha </a:t>
            </a:r>
            <a:r>
              <a:rPr lang="en-US" sz="1200" dirty="0" err="1">
                <a:solidFill>
                  <a:schemeClr val="tx1"/>
                </a:solidFill>
                <a:sym typeface="Wingdings" panose="05000000000000000000" pitchFamily="2" charset="2"/>
              </a:rPr>
              <a:t>Grünland</a:t>
            </a:r>
            <a:r>
              <a:rPr lang="en-US" sz="1200" dirty="0">
                <a:solidFill>
                  <a:schemeClr val="tx1"/>
                </a:solidFill>
                <a:sym typeface="Wingdings" panose="05000000000000000000" pitchFamily="2" charset="2"/>
              </a:rPr>
              <a:t> von MK</a:t>
            </a: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Durchschnittliche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Ackerzahl</a:t>
            </a:r>
            <a:r>
              <a:rPr lang="en-US" sz="1200" dirty="0">
                <a:solidFill>
                  <a:schemeClr val="tx1"/>
                </a:solidFill>
              </a:rPr>
              <a:t> : 26</a:t>
            </a: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Beschäftige</a:t>
            </a:r>
            <a:r>
              <a:rPr lang="en-US" sz="1200" dirty="0">
                <a:solidFill>
                  <a:schemeClr val="tx1"/>
                </a:solidFill>
              </a:rPr>
              <a:t>: 90 + 5 </a:t>
            </a:r>
            <a:r>
              <a:rPr lang="en-US" sz="1200" dirty="0" err="1">
                <a:solidFill>
                  <a:schemeClr val="tx1"/>
                </a:solidFill>
              </a:rPr>
              <a:t>Auszubildende</a:t>
            </a: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Umsatz</a:t>
            </a:r>
            <a:r>
              <a:rPr lang="en-US" sz="1200" dirty="0">
                <a:solidFill>
                  <a:schemeClr val="tx1"/>
                </a:solidFill>
              </a:rPr>
              <a:t>: 9,5 Mio EUR</a:t>
            </a: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Vorwiegend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Futtermittel</a:t>
            </a:r>
            <a:r>
              <a:rPr lang="en-US" sz="1200" dirty="0">
                <a:solidFill>
                  <a:schemeClr val="tx1"/>
                </a:solidFill>
              </a:rPr>
              <a:t> und </a:t>
            </a:r>
            <a:r>
              <a:rPr lang="en-US" sz="1200" dirty="0" err="1">
                <a:solidFill>
                  <a:schemeClr val="tx1"/>
                </a:solidFill>
              </a:rPr>
              <a:t>Getreide</a:t>
            </a:r>
            <a:r>
              <a:rPr lang="en-US" sz="1200" dirty="0">
                <a:solidFill>
                  <a:schemeClr val="tx1"/>
                </a:solidFill>
              </a:rPr>
              <a:t>  </a:t>
            </a:r>
            <a:r>
              <a:rPr lang="en-US" sz="1200" dirty="0" err="1">
                <a:solidFill>
                  <a:schemeClr val="tx1"/>
                </a:solidFill>
              </a:rPr>
              <a:t>werden</a:t>
            </a:r>
            <a:r>
              <a:rPr lang="en-US" sz="1200" dirty="0">
                <a:solidFill>
                  <a:schemeClr val="tx1"/>
                </a:solidFill>
              </a:rPr>
              <a:t> in </a:t>
            </a:r>
            <a:r>
              <a:rPr lang="en-US" sz="1200" dirty="0" err="1">
                <a:solidFill>
                  <a:schemeClr val="tx1"/>
                </a:solidFill>
              </a:rPr>
              <a:t>erster</a:t>
            </a:r>
            <a:r>
              <a:rPr lang="en-US" sz="1200" dirty="0">
                <a:solidFill>
                  <a:schemeClr val="tx1"/>
                </a:solidFill>
              </a:rPr>
              <a:t> Linie </a:t>
            </a:r>
            <a:r>
              <a:rPr lang="en-US" sz="1200" dirty="0" err="1">
                <a:solidFill>
                  <a:schemeClr val="tx1"/>
                </a:solidFill>
              </a:rPr>
              <a:t>zur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Versorgung</a:t>
            </a:r>
            <a:r>
              <a:rPr lang="en-US" sz="1200" dirty="0">
                <a:solidFill>
                  <a:schemeClr val="tx1"/>
                </a:solidFill>
              </a:rPr>
              <a:t> der Tiere </a:t>
            </a:r>
            <a:r>
              <a:rPr lang="en-US" sz="1200" dirty="0" err="1">
                <a:solidFill>
                  <a:schemeClr val="tx1"/>
                </a:solidFill>
              </a:rPr>
              <a:t>produziert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Unsere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Milchkühe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liefern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hochwertige</a:t>
            </a:r>
            <a:r>
              <a:rPr lang="en-US" sz="1200" dirty="0">
                <a:solidFill>
                  <a:schemeClr val="tx1"/>
                </a:solidFill>
              </a:rPr>
              <a:t> Milch. </a:t>
            </a:r>
          </a:p>
          <a:p>
            <a:pPr algn="l" defTabSz="914400">
              <a:lnSpc>
                <a:spcPct val="90000"/>
              </a:lnSpc>
            </a:pPr>
            <a:endParaRPr lang="en-US" sz="1200" dirty="0">
              <a:solidFill>
                <a:schemeClr val="tx1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1200" dirty="0">
              <a:solidFill>
                <a:schemeClr val="tx1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1200" dirty="0">
              <a:solidFill>
                <a:schemeClr val="tx1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1200" dirty="0">
              <a:solidFill>
                <a:schemeClr val="tx1"/>
              </a:solidFill>
            </a:endParaRPr>
          </a:p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71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6" y="0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0C630-B43C-99D6-FF4F-4D0A44DC0A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79" r="41264"/>
          <a:stretch>
            <a:fillRect/>
          </a:stretch>
        </p:blipFill>
        <p:spPr>
          <a:xfrm>
            <a:off x="20" y="10"/>
            <a:ext cx="5176278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9274D3-C3B4-2B4B-68ED-EBBDB5E60957}"/>
              </a:ext>
            </a:extLst>
          </p:cNvPr>
          <p:cNvSpPr>
            <a:spLocks noGrp="1"/>
          </p:cNvSpPr>
          <p:nvPr>
            <p:ph idx="4294967295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5369324" y="995121"/>
            <a:ext cx="3105010" cy="389288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b="1" dirty="0" err="1"/>
              <a:t>Anbauplan</a:t>
            </a:r>
            <a:r>
              <a:rPr lang="en-US" sz="1400" b="1" dirty="0"/>
              <a:t>:</a:t>
            </a:r>
          </a:p>
          <a:p>
            <a:pPr marL="114300" indent="0" defTabSz="914400">
              <a:lnSpc>
                <a:spcPct val="90000"/>
              </a:lnSpc>
              <a:buNone/>
            </a:pPr>
            <a:endParaRPr lang="en-US" sz="1400" b="1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 err="1"/>
              <a:t>Getreide</a:t>
            </a:r>
            <a:r>
              <a:rPr lang="en-US" sz="1400" dirty="0"/>
              <a:t> 		525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/>
              <a:t>Mais 		400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/>
              <a:t>Ackergras 		  50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/>
              <a:t>Luzerne 		  95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 err="1"/>
              <a:t>Mähweide</a:t>
            </a:r>
            <a:r>
              <a:rPr lang="en-US" sz="1400" dirty="0"/>
              <a:t> 	127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 err="1"/>
              <a:t>Stilllegung</a:t>
            </a:r>
            <a:r>
              <a:rPr lang="en-US" sz="1400" dirty="0"/>
              <a:t> 		  31 ha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 err="1"/>
              <a:t>Blühflächen</a:t>
            </a:r>
            <a:r>
              <a:rPr lang="en-US" sz="1400" dirty="0"/>
              <a:t> 	  49 ha  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 err="1"/>
              <a:t>Erbsen</a:t>
            </a:r>
            <a:r>
              <a:rPr lang="en-US" sz="1400" dirty="0"/>
              <a:t>/</a:t>
            </a:r>
            <a:r>
              <a:rPr lang="en-US" sz="1400" dirty="0" err="1"/>
              <a:t>Lupinen</a:t>
            </a:r>
            <a:r>
              <a:rPr lang="en-US" sz="1400" dirty="0"/>
              <a:t> 	  20 ha </a:t>
            </a:r>
          </a:p>
          <a:p>
            <a:pPr marL="114300" indent="0" defTabSz="914400">
              <a:lnSpc>
                <a:spcPct val="90000"/>
              </a:lnSpc>
              <a:buNone/>
            </a:pPr>
            <a:endParaRPr lang="en-US" sz="14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b="1" dirty="0"/>
              <a:t>Ø der </a:t>
            </a:r>
            <a:r>
              <a:rPr lang="en-US" sz="1400" b="1" dirty="0" err="1"/>
              <a:t>letzten</a:t>
            </a:r>
            <a:r>
              <a:rPr lang="en-US" sz="1400" b="1" dirty="0"/>
              <a:t> Jahre:</a:t>
            </a:r>
            <a:r>
              <a:rPr lang="en-US" sz="1400" dirty="0"/>
              <a:t>     	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/>
              <a:t>	300 dt/ha </a:t>
            </a:r>
            <a:r>
              <a:rPr lang="en-US" sz="1400" dirty="0" err="1"/>
              <a:t>Silomais</a:t>
            </a:r>
            <a:endParaRPr lang="en-US" sz="14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1400" dirty="0"/>
              <a:t>	  40 dt/ha </a:t>
            </a:r>
            <a:r>
              <a:rPr lang="en-US" sz="1400" dirty="0" err="1"/>
              <a:t>Getreide</a:t>
            </a:r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59120-84B9-B047-14A1-102DB866F87B}"/>
              </a:ext>
            </a:extLst>
          </p:cNvPr>
          <p:cNvSpPr txBox="1">
            <a:spLocks/>
          </p:cNvSpPr>
          <p:nvPr/>
        </p:nvSpPr>
        <p:spPr>
          <a:xfrm>
            <a:off x="5033214" y="80692"/>
            <a:ext cx="4110766" cy="99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</a:pPr>
            <a:r>
              <a:rPr lang="en-US" sz="2400" dirty="0" err="1"/>
              <a:t>Agrargenossenschaft</a:t>
            </a:r>
            <a:r>
              <a:rPr lang="en-US" sz="2400" dirty="0"/>
              <a:t> </a:t>
            </a:r>
            <a:r>
              <a:rPr lang="en-US" sz="2400" dirty="0" err="1"/>
              <a:t>Ranzig</a:t>
            </a:r>
            <a:r>
              <a:rPr lang="en-US" sz="2400" dirty="0"/>
              <a:t> </a:t>
            </a:r>
            <a:r>
              <a:rPr lang="en-US" sz="2400" dirty="0" err="1"/>
              <a:t>eG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68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FE6E-4523-BFAA-2173-9FC0A1DB4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B2166-C5D0-7D1C-00CD-55F8F7560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2689" y="228371"/>
            <a:ext cx="5512904" cy="6080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800" dirty="0" err="1"/>
              <a:t>Agrargenossenschaft</a:t>
            </a:r>
            <a:r>
              <a:rPr lang="en-US" sz="2800" dirty="0"/>
              <a:t> </a:t>
            </a:r>
            <a:r>
              <a:rPr lang="en-US" sz="2800" dirty="0" err="1"/>
              <a:t>Ranzig</a:t>
            </a:r>
            <a:r>
              <a:rPr lang="en-US" sz="2800" dirty="0"/>
              <a:t> </a:t>
            </a:r>
            <a:r>
              <a:rPr lang="en-US" sz="2800" dirty="0" err="1"/>
              <a:t>eG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79D47-BDDA-11DC-666D-4012A8C9F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0095" y="3213846"/>
            <a:ext cx="3137332" cy="2609937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algn="l" defTabSz="914400">
              <a:lnSpc>
                <a:spcPct val="90000"/>
              </a:lnSpc>
            </a:pPr>
            <a:r>
              <a:rPr lang="en-US" sz="1700" dirty="0" err="1">
                <a:solidFill>
                  <a:schemeClr val="tx1"/>
                </a:solidFill>
              </a:rPr>
              <a:t>Direktvermarktung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eigene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Landfleischerei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 </a:t>
            </a: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8600" algn="l" defTabSz="914400">
              <a:lnSpc>
                <a:spcPct val="90000"/>
              </a:lnSpc>
            </a:pP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Ladengeschäfte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in: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Ranzig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Frankfurt (Oder)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Fürstenwalde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Brieskow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Finkenheerd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 err="1">
                <a:solidFill>
                  <a:schemeClr val="tx1"/>
                </a:solidFill>
                <a:sym typeface="Wingdings" panose="05000000000000000000" pitchFamily="2" charset="2"/>
              </a:rPr>
              <a:t>Verkaufswagen</a:t>
            </a: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marL="571500" indent="-342900" algn="l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700" dirty="0">
                <a:solidFill>
                  <a:schemeClr val="tx1"/>
                </a:solidFill>
                <a:sym typeface="Wingdings" panose="05000000000000000000" pitchFamily="2" charset="2"/>
              </a:rPr>
              <a:t>Online Shop (</a:t>
            </a:r>
            <a:r>
              <a:rPr lang="de-DE" sz="1400" dirty="0">
                <a:solidFill>
                  <a:schemeClr val="tx1"/>
                </a:solidFill>
              </a:rPr>
              <a:t>www.landfleischerei-ranzig.de)</a:t>
            </a:r>
            <a:endParaRPr lang="en-US" sz="14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pic>
        <p:nvPicPr>
          <p:cNvPr id="8" name="Grafik 7" descr="Ein Bild, das Tierfett, rotes Fleisch, Rindfleisch, Tranchieren enthält.&#10;&#10;KI-generierte Inhalte können fehlerhaft sein.">
            <a:extLst>
              <a:ext uri="{FF2B5EF4-FFF2-40B4-BE49-F238E27FC236}">
                <a16:creationId xmlns:a16="http://schemas.microsoft.com/office/drawing/2014/main" id="{156A0394-9204-00DF-734B-7B1278AEB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902" y="3584643"/>
            <a:ext cx="2956195" cy="2178423"/>
          </a:xfrm>
          <a:prstGeom prst="rect">
            <a:avLst/>
          </a:prstGeom>
        </p:spPr>
      </p:pic>
      <p:pic>
        <p:nvPicPr>
          <p:cNvPr id="9" name="image1.png">
            <a:extLst>
              <a:ext uri="{FF2B5EF4-FFF2-40B4-BE49-F238E27FC236}">
                <a16:creationId xmlns:a16="http://schemas.microsoft.com/office/drawing/2014/main" id="{98D7DA76-CB16-857C-D5F8-E88FA2B92F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856" y="3584643"/>
            <a:ext cx="2196056" cy="239075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AA9F009B-FFCD-5BCE-58AD-EC40A298907B}"/>
              </a:ext>
            </a:extLst>
          </p:cNvPr>
          <p:cNvSpPr txBox="1">
            <a:spLocks/>
          </p:cNvSpPr>
          <p:nvPr/>
        </p:nvSpPr>
        <p:spPr>
          <a:xfrm>
            <a:off x="692524" y="3883959"/>
            <a:ext cx="5035729" cy="2510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AF0829A-9E46-D7CA-5B4B-E72021A758BD}"/>
              </a:ext>
            </a:extLst>
          </p:cNvPr>
          <p:cNvSpPr txBox="1">
            <a:spLocks/>
          </p:cNvSpPr>
          <p:nvPr/>
        </p:nvSpPr>
        <p:spPr>
          <a:xfrm>
            <a:off x="2865851" y="6077037"/>
            <a:ext cx="3209070" cy="4661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/>
                </a:solidFill>
              </a:rPr>
              <a:t>Solaranlage</a:t>
            </a:r>
            <a:r>
              <a:rPr lang="en-US" sz="1700" dirty="0">
                <a:solidFill>
                  <a:schemeClr val="tx1"/>
                </a:solidFill>
              </a:rPr>
              <a:t> 617 </a:t>
            </a:r>
            <a:r>
              <a:rPr lang="en-US" sz="1700" dirty="0" err="1">
                <a:solidFill>
                  <a:schemeClr val="tx1"/>
                </a:solidFill>
              </a:rPr>
              <a:t>kWp</a:t>
            </a:r>
            <a:endParaRPr lang="en-US" sz="1700" dirty="0">
              <a:solidFill>
                <a:schemeClr val="tx1"/>
              </a:solidFill>
            </a:endParaRPr>
          </a:p>
          <a:p>
            <a:pPr algn="l"/>
            <a:r>
              <a:rPr lang="en-US" sz="1700" dirty="0">
                <a:solidFill>
                  <a:schemeClr val="tx1"/>
                </a:solidFill>
              </a:rPr>
              <a:t> </a:t>
            </a: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</a:endParaRPr>
          </a:p>
          <a:p>
            <a:pPr marL="228600" algn="l" defTabSz="914400">
              <a:lnSpc>
                <a:spcPct val="90000"/>
              </a:lnSpc>
            </a:pPr>
            <a:endParaRPr lang="en-US" sz="170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199" name="Textfeld 198">
            <a:extLst>
              <a:ext uri="{FF2B5EF4-FFF2-40B4-BE49-F238E27FC236}">
                <a16:creationId xmlns:a16="http://schemas.microsoft.com/office/drawing/2014/main" id="{8B0A0F2A-65EB-4438-D9B0-B5D42DBFCD6D}"/>
              </a:ext>
            </a:extLst>
          </p:cNvPr>
          <p:cNvSpPr txBox="1"/>
          <p:nvPr/>
        </p:nvSpPr>
        <p:spPr>
          <a:xfrm>
            <a:off x="3129808" y="836466"/>
            <a:ext cx="23726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Produktion 2024:	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780 Milchkühe</a:t>
            </a:r>
          </a:p>
          <a:p>
            <a:r>
              <a:rPr lang="de-DE" sz="1200" dirty="0">
                <a:sym typeface="Wingdings" panose="05000000000000000000" pitchFamily="2" charset="2"/>
              </a:rPr>
              <a:t>	 </a:t>
            </a:r>
            <a:r>
              <a:rPr lang="de-DE" sz="1200" dirty="0"/>
              <a:t>QS-zertifiziert</a:t>
            </a:r>
          </a:p>
          <a:p>
            <a:pPr marL="628650" lvl="1" indent="-171450">
              <a:buFont typeface="Wingdings" panose="05000000000000000000" pitchFamily="2" charset="2"/>
              <a:buChar char="à"/>
            </a:pPr>
            <a:r>
              <a:rPr lang="de-DE" sz="1200" dirty="0">
                <a:sym typeface="Wingdings" panose="05000000000000000000" pitchFamily="2" charset="2"/>
              </a:rPr>
              <a:t>10 </a:t>
            </a:r>
            <a:r>
              <a:rPr lang="de-DE" sz="1200" dirty="0" err="1">
                <a:sym typeface="Wingdings" panose="05000000000000000000" pitchFamily="2" charset="2"/>
              </a:rPr>
              <a:t>Mio</a:t>
            </a:r>
            <a:r>
              <a:rPr lang="de-DE" sz="1200" dirty="0">
                <a:sym typeface="Wingdings" panose="05000000000000000000" pitchFamily="2" charset="2"/>
              </a:rPr>
              <a:t> Liter </a:t>
            </a:r>
            <a:r>
              <a:rPr lang="de-DE" sz="1200" dirty="0" err="1">
                <a:sym typeface="Wingdings" panose="05000000000000000000" pitchFamily="2" charset="2"/>
              </a:rPr>
              <a:t>prod</a:t>
            </a:r>
            <a:r>
              <a:rPr lang="de-DE" sz="1200" dirty="0">
                <a:sym typeface="Wingdings" panose="05000000000000000000" pitchFamily="2" charset="2"/>
              </a:rPr>
              <a:t>. Milch</a:t>
            </a:r>
          </a:p>
          <a:p>
            <a:pPr marL="628650" lvl="1" indent="-171450">
              <a:buFont typeface="Wingdings" panose="05000000000000000000" pitchFamily="2" charset="2"/>
              <a:buChar char="à"/>
            </a:pPr>
            <a:r>
              <a:rPr lang="en-US" sz="1200" dirty="0" err="1"/>
              <a:t>Leistung</a:t>
            </a:r>
            <a:r>
              <a:rPr lang="en-US" sz="1200" dirty="0"/>
              <a:t> : 13.311 kg/Kuh</a:t>
            </a:r>
          </a:p>
          <a:p>
            <a:pPr marL="628650" lvl="1" indent="-171450">
              <a:buFont typeface="Wingdings" panose="05000000000000000000" pitchFamily="2" charset="2"/>
              <a:buChar char="à"/>
            </a:pPr>
            <a:r>
              <a:rPr lang="en-US" sz="1200" dirty="0" err="1"/>
              <a:t>eigene</a:t>
            </a:r>
            <a:r>
              <a:rPr lang="en-US" sz="1200" dirty="0"/>
              <a:t> </a:t>
            </a:r>
            <a:r>
              <a:rPr lang="en-US" sz="1200" dirty="0" err="1"/>
              <a:t>Nachzucht</a:t>
            </a:r>
            <a:endParaRPr lang="en-US" sz="1200" dirty="0"/>
          </a:p>
          <a:p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665 Mastschweine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350 Mutterkühe</a:t>
            </a:r>
          </a:p>
        </p:txBody>
      </p:sp>
      <p:pic>
        <p:nvPicPr>
          <p:cNvPr id="205" name="Grafik 204" descr="Ein Bild, das Säugetier, Schwein, Echte Schweine, Hausschwein enthält.&#10;&#10;KI-generierte Inhalte können fehlerhaft sein.">
            <a:extLst>
              <a:ext uri="{FF2B5EF4-FFF2-40B4-BE49-F238E27FC236}">
                <a16:creationId xmlns:a16="http://schemas.microsoft.com/office/drawing/2014/main" id="{2DADA9D5-3792-5399-2538-630227CC3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61" y="678829"/>
            <a:ext cx="2394464" cy="2281234"/>
          </a:xfrm>
          <a:prstGeom prst="rect">
            <a:avLst/>
          </a:prstGeom>
        </p:spPr>
      </p:pic>
      <p:pic>
        <p:nvPicPr>
          <p:cNvPr id="207" name="Grafik 206" descr="Ein Bild, das Gras, draußen, Baum, Nutztiere enthält.&#10;&#10;KI-generierte Inhalte können fehlerhaft sein.">
            <a:extLst>
              <a:ext uri="{FF2B5EF4-FFF2-40B4-BE49-F238E27FC236}">
                <a16:creationId xmlns:a16="http://schemas.microsoft.com/office/drawing/2014/main" id="{08EC1781-00F2-AC4F-A2DE-E78CB7557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4193" y="678829"/>
            <a:ext cx="2867991" cy="217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30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4692BE-299B-0011-3518-5CBFA941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0"/>
            <a:ext cx="9143998" cy="1575955"/>
          </a:xfrm>
          <a:solidFill>
            <a:schemeClr val="accent1">
              <a:tint val="2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de-DE" sz="3600" dirty="0"/>
              <a:t>Agrargenossenschaft Ranzig eG </a:t>
            </a:r>
            <a:br>
              <a:rPr lang="de-DE" sz="3600" dirty="0"/>
            </a:br>
            <a:r>
              <a:rPr lang="de-DE" sz="3600" dirty="0"/>
              <a:t>Projektübersicht ELER-Förderung</a:t>
            </a:r>
            <a:br>
              <a:rPr lang="de-DE" sz="3600" dirty="0"/>
            </a:br>
            <a:endParaRPr lang="de-DE" sz="3500" dirty="0">
              <a:solidFill>
                <a:srgbClr val="FFFFFF"/>
              </a:solidFill>
            </a:endParaRP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CAC4825-5FAC-B2A1-97F6-96ABC35E70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881693"/>
              </p:ext>
            </p:extLst>
          </p:nvPr>
        </p:nvGraphicFramePr>
        <p:xfrm>
          <a:off x="477371" y="1873609"/>
          <a:ext cx="8021171" cy="4625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985">
                  <a:extLst>
                    <a:ext uri="{9D8B030D-6E8A-4147-A177-3AD203B41FA5}">
                      <a16:colId xmlns:a16="http://schemas.microsoft.com/office/drawing/2014/main" val="4253248367"/>
                    </a:ext>
                  </a:extLst>
                </a:gridCol>
                <a:gridCol w="906922">
                  <a:extLst>
                    <a:ext uri="{9D8B030D-6E8A-4147-A177-3AD203B41FA5}">
                      <a16:colId xmlns:a16="http://schemas.microsoft.com/office/drawing/2014/main" val="2102320142"/>
                    </a:ext>
                  </a:extLst>
                </a:gridCol>
                <a:gridCol w="936975">
                  <a:extLst>
                    <a:ext uri="{9D8B030D-6E8A-4147-A177-3AD203B41FA5}">
                      <a16:colId xmlns:a16="http://schemas.microsoft.com/office/drawing/2014/main" val="3883239763"/>
                    </a:ext>
                  </a:extLst>
                </a:gridCol>
                <a:gridCol w="934767">
                  <a:extLst>
                    <a:ext uri="{9D8B030D-6E8A-4147-A177-3AD203B41FA5}">
                      <a16:colId xmlns:a16="http://schemas.microsoft.com/office/drawing/2014/main" val="3812264723"/>
                    </a:ext>
                  </a:extLst>
                </a:gridCol>
                <a:gridCol w="1007179">
                  <a:extLst>
                    <a:ext uri="{9D8B030D-6E8A-4147-A177-3AD203B41FA5}">
                      <a16:colId xmlns:a16="http://schemas.microsoft.com/office/drawing/2014/main" val="2219917565"/>
                    </a:ext>
                  </a:extLst>
                </a:gridCol>
                <a:gridCol w="885343">
                  <a:extLst>
                    <a:ext uri="{9D8B030D-6E8A-4147-A177-3AD203B41FA5}">
                      <a16:colId xmlns:a16="http://schemas.microsoft.com/office/drawing/2014/main" val="1208527439"/>
                    </a:ext>
                  </a:extLst>
                </a:gridCol>
              </a:tblGrid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Beantragte Projekte / Projektname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Projektantrag</a:t>
                      </a:r>
                      <a:endParaRPr lang="de-D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Bescheid</a:t>
                      </a:r>
                      <a:endParaRPr lang="de-D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Projektkosten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  Zuwendung</a:t>
                      </a:r>
                      <a:endParaRPr lang="de-D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Fördersatz 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2757297784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EUR</a:t>
                      </a:r>
                      <a:endParaRPr lang="de-D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EUR</a:t>
                      </a:r>
                      <a:endParaRPr lang="de-D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3312971764"/>
                  </a:ext>
                </a:extLst>
              </a:tr>
              <a:tr h="647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Modernisierung und Einrichtung von 2 Ladengeschäften zur Direktvermarktung, Erwerb Fleischereitechnik (Teilabschluss)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26.02.2018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06.07.2018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487.322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121.830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25%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4206976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Umbau/Modernisierung von 3 vorhandenen Milchviehställen</a:t>
                      </a:r>
                    </a:p>
                    <a:p>
                      <a:pPr algn="l" fontAlgn="b">
                        <a:buNone/>
                      </a:pP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09.07.2019 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16.06.2020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778.205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309.902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40%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1204082179"/>
                  </a:ext>
                </a:extLst>
              </a:tr>
              <a:tr h="4086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Erwerb emissionsreduzierende Gülleausbringungstechnik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09.07.2019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16.06.2020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179.500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35.900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20%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3884560191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4175037195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Erwerb von zwei Kühlfahrzeugen (verzichtet)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21.10.2022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09.05.2023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138.648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34.662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25%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3398837043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2590928707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Erwerb und Einbau Stalllüfter, Sprühregner-Anlage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09.11.2022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08.05.2023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129.657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51.862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40%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2717765054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2586039284"/>
                  </a:ext>
                </a:extLst>
              </a:tr>
              <a:tr h="5882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Erwerb und Aufbau wassersparender Beregnungsanlagen (6 Kreisberegnungsanlagen) inkl. 4 Brunnen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29.06.2023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23.11.2023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1.991.710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596.092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30%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107706006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 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994081539"/>
                  </a:ext>
                </a:extLst>
              </a:tr>
              <a:tr h="4086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Schaffung von Lagerkapazitäten für Silage durch Neubau Fahrsiloanlage (zurückgestellt)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29.06.2023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>
                          <a:effectLst/>
                        </a:rPr>
                        <a:t>23.11.2023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1.670.044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339.2598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u="none" strike="noStrike" dirty="0">
                          <a:effectLst/>
                        </a:rPr>
                        <a:t>20%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084" marR="10084" marT="10084" marB="0" anchor="b"/>
                </a:tc>
                <a:extLst>
                  <a:ext uri="{0D108BD9-81ED-4DB2-BD59-A6C34878D82A}">
                    <a16:rowId xmlns:a16="http://schemas.microsoft.com/office/drawing/2014/main" val="75074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69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F0F7C9-3CAF-CF54-5109-D968B3FD7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9184"/>
            <a:ext cx="5170932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200" dirty="0"/>
              <a:t>Projektbeispiel:</a:t>
            </a:r>
            <a:br>
              <a:rPr lang="de-DE" sz="2200" dirty="0"/>
            </a:br>
            <a:r>
              <a:rPr lang="de-DE" sz="2200" dirty="0"/>
              <a:t>Modernisierung und Einrichtung von zwei Ladengeschäften zur Direktvermarktung, Erwerb Fleischereitechnik</a:t>
            </a:r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B44087-5DD0-F9C1-C539-E68069A29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706624"/>
            <a:ext cx="5170932" cy="348386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Projektantrag : 26.02.2018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Zuwendungsbescheid: 06.07.2018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Bewilligungszeitraum: Juli 2018 bis Dezember 2023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Projektkosten beantragt: 487.322 EUR (tatsächlich: 242.322 EUR)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Zuwendung /Förderung 25 %: 121.830 EUR (tatsächlich: 60.580 EUR)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/>
              <a:t>Positiv: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00" dirty="0">
                <a:sym typeface="Wingdings" panose="05000000000000000000" pitchFamily="2" charset="2"/>
              </a:rPr>
              <a:t>Abstimmungen mit der ILB, Übertragung von Haushaltsmitteln auf Folgejahr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00" dirty="0">
                <a:sym typeface="Wingdings" panose="05000000000000000000" pitchFamily="2" charset="2"/>
              </a:rPr>
              <a:t>Kurzfristige Änderungsbescheide (Änderung  des Vorhabens, Verlängerung ..)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endParaRPr lang="de-DE" sz="1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>
                <a:sym typeface="Wingdings" panose="05000000000000000000" pitchFamily="2" charset="2"/>
              </a:rPr>
              <a:t>        </a:t>
            </a:r>
            <a:r>
              <a:rPr lang="de-DE" sz="1000" dirty="0"/>
              <a:t>Verbesserung der Arbeitsbedingungen / Erweiterung von  Arbeitsplätzen (4)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sz="1000" dirty="0">
                <a:sym typeface="Wingdings" panose="05000000000000000000" pitchFamily="2" charset="2"/>
              </a:rPr>
              <a:t>        </a:t>
            </a:r>
            <a:r>
              <a:rPr lang="de-DE" sz="1000" dirty="0"/>
              <a:t>Kundenfreundliche offene helle Gestaltung der Filiale</a:t>
            </a:r>
          </a:p>
        </p:txBody>
      </p:sp>
      <p:pic>
        <p:nvPicPr>
          <p:cNvPr id="8" name="Grafik 7" descr="Ein Bild, das Essen, Im Haus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CD8503B2-7595-7178-3260-57A2D05BF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146" y="619603"/>
            <a:ext cx="3211396" cy="2681515"/>
          </a:xfrm>
          <a:prstGeom prst="rect">
            <a:avLst/>
          </a:prstGeom>
        </p:spPr>
      </p:pic>
      <p:pic>
        <p:nvPicPr>
          <p:cNvPr id="11" name="Grafik 10" descr="Ein Bild, das Text, Screenshot, Schrift, Informationen enthält.&#10;&#10;KI-generierte Inhalte können fehlerhaft sein.">
            <a:extLst>
              <a:ext uri="{FF2B5EF4-FFF2-40B4-BE49-F238E27FC236}">
                <a16:creationId xmlns:a16="http://schemas.microsoft.com/office/drawing/2014/main" id="{90C5D361-AB08-2EBA-43D3-930381127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146" y="3892924"/>
            <a:ext cx="3272042" cy="2454031"/>
          </a:xfrm>
          <a:prstGeom prst="rect">
            <a:avLst/>
          </a:prstGeom>
        </p:spPr>
      </p:pic>
      <p:pic>
        <p:nvPicPr>
          <p:cNvPr id="14" name="image1.png">
            <a:extLst>
              <a:ext uri="{FF2B5EF4-FFF2-40B4-BE49-F238E27FC236}">
                <a16:creationId xmlns:a16="http://schemas.microsoft.com/office/drawing/2014/main" id="{2C01DEE8-8C2C-C89F-D584-C821688BDC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888" y="0"/>
            <a:ext cx="1012297" cy="11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9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lände, Stahl, Balken, Im Haus enthält.&#10;&#10;KI-generierte Inhalte können fehlerhaft sein.">
            <a:extLst>
              <a:ext uri="{FF2B5EF4-FFF2-40B4-BE49-F238E27FC236}">
                <a16:creationId xmlns:a16="http://schemas.microsoft.com/office/drawing/2014/main" id="{1470D71F-5B97-FEDB-3F1D-2F5E361E5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75" r="1" b="766"/>
          <a:stretch>
            <a:fillRect/>
          </a:stretch>
        </p:blipFill>
        <p:spPr>
          <a:xfrm>
            <a:off x="5790036" y="0"/>
            <a:ext cx="3353964" cy="2240280"/>
          </a:xfrm>
          <a:prstGeom prst="rect">
            <a:avLst/>
          </a:prstGeom>
        </p:spPr>
      </p:pic>
      <p:pic>
        <p:nvPicPr>
          <p:cNvPr id="5" name="Inhaltsplatzhalter 4" descr="Ein Bild, das draußen, Himmel, Wolke, Gebäude enthält.&#10;&#10;KI-generierte Inhalte können fehlerhaft sein.">
            <a:extLst>
              <a:ext uri="{FF2B5EF4-FFF2-40B4-BE49-F238E27FC236}">
                <a16:creationId xmlns:a16="http://schemas.microsoft.com/office/drawing/2014/main" id="{EB42BA17-5521-8A83-F7A1-543AF77FE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714" r="1" b="9228"/>
          <a:stretch>
            <a:fillRect/>
          </a:stretch>
        </p:blipFill>
        <p:spPr>
          <a:xfrm>
            <a:off x="5789995" y="2291715"/>
            <a:ext cx="3354005" cy="2240280"/>
          </a:xfrm>
          <a:prstGeom prst="rect">
            <a:avLst/>
          </a:prstGeom>
        </p:spPr>
      </p:pic>
      <p:pic>
        <p:nvPicPr>
          <p:cNvPr id="6" name="Grafik 5" descr="Ein Bild, das Gras, Vieh, Nutztiere, Säugetier enthält.&#10;&#10;KI-generierte Inhalte können fehlerhaft sein.">
            <a:extLst>
              <a:ext uri="{FF2B5EF4-FFF2-40B4-BE49-F238E27FC236}">
                <a16:creationId xmlns:a16="http://schemas.microsoft.com/office/drawing/2014/main" id="{B2564423-8C07-F51D-E48A-49A5AB83CC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10941"/>
          <a:stretch>
            <a:fillRect/>
          </a:stretch>
        </p:blipFill>
        <p:spPr>
          <a:xfrm>
            <a:off x="5790036" y="4583430"/>
            <a:ext cx="3353968" cy="224028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C6DAA1B-3C33-98F6-8201-ABF53D71006E}"/>
              </a:ext>
            </a:extLst>
          </p:cNvPr>
          <p:cNvSpPr txBox="1"/>
          <p:nvPr/>
        </p:nvSpPr>
        <p:spPr>
          <a:xfrm>
            <a:off x="718457" y="355966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/>
              <a:t>Projektbeispiel:</a:t>
            </a:r>
            <a:br>
              <a:rPr lang="de-DE" sz="1800" dirty="0"/>
            </a:br>
            <a:r>
              <a:rPr lang="de-DE" sz="1800" dirty="0"/>
              <a:t>Umbau / Modernisierung von 3 vorhandenen Milchviehställen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912E96-68C7-A9E9-9071-A32362230AFE}"/>
              </a:ext>
            </a:extLst>
          </p:cNvPr>
          <p:cNvSpPr txBox="1"/>
          <p:nvPr/>
        </p:nvSpPr>
        <p:spPr>
          <a:xfrm>
            <a:off x="656580" y="2106076"/>
            <a:ext cx="4572000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Modernisierungen mit dem Ziel, Haltungsbedingungen zu verbessern und Tierwohl zu steigern</a:t>
            </a:r>
          </a:p>
          <a:p>
            <a:pPr marL="0" indent="0">
              <a:lnSpc>
                <a:spcPct val="90000"/>
              </a:lnSpc>
              <a:buNone/>
            </a:pPr>
            <a:endParaRPr lang="de-DE" sz="1800" dirty="0"/>
          </a:p>
          <a:p>
            <a:pPr marL="0" indent="0">
              <a:lnSpc>
                <a:spcPct val="90000"/>
              </a:lnSpc>
              <a:buNone/>
            </a:pPr>
            <a:endParaRPr lang="de-DE" sz="18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Projektantrag : 09.07.2019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Genehmigung Beginn: 13.05.2020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Zuwendungsbescheid: 16.06.2020</a:t>
            </a:r>
          </a:p>
          <a:p>
            <a:pPr marL="0" indent="0">
              <a:lnSpc>
                <a:spcPct val="90000"/>
              </a:lnSpc>
              <a:buNone/>
            </a:pPr>
            <a:endParaRPr lang="de-DE" sz="18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Bewilligungszeitraum: Juni 2020 bis Dezember 2022 (inkl. 6 Mon. Verlängerung)</a:t>
            </a:r>
          </a:p>
          <a:p>
            <a:pPr marL="0" indent="0">
              <a:lnSpc>
                <a:spcPct val="90000"/>
              </a:lnSpc>
              <a:buNone/>
            </a:pPr>
            <a:endParaRPr lang="de-DE" sz="18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Projektkosten: 778.205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8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800" dirty="0"/>
              <a:t>Zuwendung /Förderung 40 %: 309.902 EUR</a:t>
            </a:r>
          </a:p>
        </p:txBody>
      </p:sp>
    </p:spTree>
    <p:extLst>
      <p:ext uri="{BB962C8B-B14F-4D97-AF65-F5344CB8AC3E}">
        <p14:creationId xmlns:p14="http://schemas.microsoft.com/office/powerpoint/2010/main" val="3108309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91793900-90FA-49F2-B935-C199708F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F2FAB9-66E5-AB13-43AC-F764049F0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192" y="411480"/>
            <a:ext cx="2489336" cy="169843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2400" kern="1200">
                <a:latin typeface="+mj-lt"/>
                <a:ea typeface="+mj-ea"/>
                <a:cs typeface="+mj-cs"/>
              </a:rPr>
              <a:t>Umbau / Modernisierung Milchviehställe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596A817B-1636-9B7F-C4B6-51F3B4818B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2" r="-1" b="-1"/>
          <a:stretch>
            <a:fillRect/>
          </a:stretch>
        </p:blipFill>
        <p:spPr>
          <a:xfrm>
            <a:off x="3286123" y="10"/>
            <a:ext cx="3295752" cy="250951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3071870-EB89-87C1-1B7F-0ABB79F2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44" r="29779" b="1"/>
          <a:stretch>
            <a:fillRect/>
          </a:stretch>
        </p:blipFill>
        <p:spPr>
          <a:xfrm>
            <a:off x="20" y="2509525"/>
            <a:ext cx="3286103" cy="434847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39513C5-23B9-43B3-F88E-9555A87F60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27" r="7518" b="-5"/>
          <a:stretch>
            <a:fillRect/>
          </a:stretch>
        </p:blipFill>
        <p:spPr>
          <a:xfrm>
            <a:off x="6605878" y="-2"/>
            <a:ext cx="2538122" cy="2553431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89421"/>
            <a:ext cx="9144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66880" y="3404998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nhaltsplatzhalter 41">
            <a:extLst>
              <a:ext uri="{FF2B5EF4-FFF2-40B4-BE49-F238E27FC236}">
                <a16:creationId xmlns:a16="http://schemas.microsoft.com/office/drawing/2014/main" id="{6C8573A9-53A4-C29C-E446-EA6531917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9023" y="2889032"/>
            <a:ext cx="2589259" cy="34498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1400" dirty="0"/>
              <a:t>Umbau 3 Ställe:</a:t>
            </a:r>
          </a:p>
          <a:p>
            <a:r>
              <a:rPr lang="de-DE" sz="1400" dirty="0"/>
              <a:t>Vorbereitungs-, Abkalbe- und Färsenaufzuchtstall</a:t>
            </a:r>
          </a:p>
          <a:p>
            <a:r>
              <a:rPr lang="de-DE" sz="1400" dirty="0"/>
              <a:t>Tierwohl deutlich verbessert</a:t>
            </a:r>
          </a:p>
          <a:p>
            <a:r>
              <a:rPr lang="de-DE" sz="1400" dirty="0"/>
              <a:t>modernere Arbeitsbedingungen</a:t>
            </a:r>
          </a:p>
          <a:p>
            <a:r>
              <a:rPr lang="de-DE" sz="1400" dirty="0"/>
              <a:t>höhere Arbeitssicherheit</a:t>
            </a:r>
          </a:p>
          <a:p>
            <a:r>
              <a:rPr lang="de-DE" sz="1400" dirty="0"/>
              <a:t>bessere Übersicht und Einzeltierkontrolle</a:t>
            </a:r>
          </a:p>
          <a:p>
            <a:r>
              <a:rPr lang="de-DE" sz="1400" dirty="0"/>
              <a:t>Kälbergesundheit</a:t>
            </a:r>
          </a:p>
          <a:p>
            <a:endParaRPr lang="de-DE" sz="1400" dirty="0"/>
          </a:p>
          <a:p>
            <a:endParaRPr lang="de-DE" sz="1400" dirty="0"/>
          </a:p>
          <a:p>
            <a:pPr marL="0" indent="0">
              <a:buNone/>
            </a:pPr>
            <a:endParaRPr lang="de-DE" sz="1400" dirty="0"/>
          </a:p>
          <a:p>
            <a:endParaRPr lang="de-DE" sz="14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03A6B21-25D0-2D81-7EBB-61A7C5FCF7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65" r="40395" b="3"/>
          <a:stretch>
            <a:fillRect/>
          </a:stretch>
        </p:blipFill>
        <p:spPr>
          <a:xfrm>
            <a:off x="6581875" y="2553429"/>
            <a:ext cx="2562125" cy="4304571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52875" y="3404996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5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80C738-DD38-CA85-CCB8-03AE1003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Pumptankwagen - Zunhammer">
            <a:extLst>
              <a:ext uri="{FF2B5EF4-FFF2-40B4-BE49-F238E27FC236}">
                <a16:creationId xmlns:a16="http://schemas.microsoft.com/office/drawing/2014/main" id="{4F25B704-AB03-ECD5-6AD4-EC262F70E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0" r="14442" b="-1"/>
          <a:stretch>
            <a:fillRect/>
          </a:stretch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090820-56C9-B4DA-79AD-A4E1BE25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504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900" dirty="0"/>
              <a:t>Projektbeispiel:</a:t>
            </a:r>
            <a:br>
              <a:rPr lang="de-DE" sz="1900" dirty="0"/>
            </a:br>
            <a:br>
              <a:rPr lang="de-DE" sz="1900" dirty="0"/>
            </a:br>
            <a:r>
              <a:rPr lang="de-DE" sz="1900" dirty="0"/>
              <a:t>Erwerb </a:t>
            </a:r>
            <a:r>
              <a:rPr lang="de-DE" sz="1900" dirty="0" err="1"/>
              <a:t>emmissionsreduzierende</a:t>
            </a:r>
            <a:r>
              <a:rPr lang="de-DE" sz="1900" dirty="0"/>
              <a:t> Gülleausbringungstechnik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7DE6ED7-DB48-02D8-07F4-3125FF644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18" y="2441576"/>
            <a:ext cx="3886199" cy="430277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Projektantrag : 09.07.2019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Genehmigung des vorzeitigen Vorhabenbeginns: 08.08.2019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Zuwendungsbescheid: 16.06.2020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Bewilligungszeitraum: Aug 2019 bis Dez 2020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Projektkosten beantragt: 179.500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/>
              <a:t>Zuwendung /Förderung 20 %: 35.900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1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100" dirty="0">
                <a:sym typeface="Wingdings" panose="05000000000000000000" pitchFamily="2" charset="2"/>
              </a:rPr>
              <a:t> Förderzuschuss Rentenbank (1% des Darlehen)</a:t>
            </a:r>
            <a:endParaRPr lang="de-DE" sz="11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endParaRPr lang="de-DE" sz="11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DE97CC3-7132-831B-3612-75DB02FB5B33}"/>
              </a:ext>
            </a:extLst>
          </p:cNvPr>
          <p:cNvSpPr txBox="1"/>
          <p:nvPr/>
        </p:nvSpPr>
        <p:spPr>
          <a:xfrm>
            <a:off x="216407" y="542055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Umweltschonende Bewirtschaftung</a:t>
            </a:r>
          </a:p>
          <a:p>
            <a:r>
              <a:rPr lang="de-DE" dirty="0"/>
              <a:t>Stickstoffeinsparung</a:t>
            </a:r>
          </a:p>
        </p:txBody>
      </p:sp>
    </p:spTree>
    <p:extLst>
      <p:ext uri="{BB962C8B-B14F-4D97-AF65-F5344CB8AC3E}">
        <p14:creationId xmlns:p14="http://schemas.microsoft.com/office/powerpoint/2010/main" val="415410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91793900-90FA-49F2-B935-C199708F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192" y="411480"/>
            <a:ext cx="2489336" cy="16984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500" dirty="0"/>
              <a:t>Projektbeispiel:</a:t>
            </a:r>
            <a:br>
              <a:rPr lang="de-DE" sz="1500" dirty="0"/>
            </a:br>
            <a:br>
              <a:rPr lang="de-DE" sz="1500" dirty="0"/>
            </a:br>
            <a:r>
              <a:rPr lang="de-DE" sz="1500" dirty="0"/>
              <a:t>Erwerb und Aufbau wassersparender Beregnungsanlagen </a:t>
            </a:r>
            <a:br>
              <a:rPr lang="de-DE" sz="1500" dirty="0"/>
            </a:br>
            <a:r>
              <a:rPr lang="de-DE" sz="1500" dirty="0"/>
              <a:t>(6 Kreisberegnungsanlagen) inkl. 4 Brunnen </a:t>
            </a:r>
          </a:p>
        </p:txBody>
      </p:sp>
      <p:pic>
        <p:nvPicPr>
          <p:cNvPr id="17" name="Grafik 16" descr="Ein Bild, das draußen, Feld, Flachland, Himmel enthält.&#10;&#10;KI-generierte Inhalte können fehlerhaft sein.">
            <a:extLst>
              <a:ext uri="{FF2B5EF4-FFF2-40B4-BE49-F238E27FC236}">
                <a16:creationId xmlns:a16="http://schemas.microsoft.com/office/drawing/2014/main" id="{8776AFDE-080D-426C-D844-05B0834207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17" r="1" b="27776"/>
          <a:stretch>
            <a:fillRect/>
          </a:stretch>
        </p:blipFill>
        <p:spPr>
          <a:xfrm>
            <a:off x="3286123" y="10"/>
            <a:ext cx="3295752" cy="2509513"/>
          </a:xfrm>
          <a:prstGeom prst="rect">
            <a:avLst/>
          </a:prstGeom>
        </p:spPr>
      </p:pic>
      <p:pic>
        <p:nvPicPr>
          <p:cNvPr id="4" name="Grafik 3" descr="Ein Bild, das draußen, Himmel, Gras, Wolke enthält.&#10;&#10;KI-generierte Inhalte können fehlerhaft sein.">
            <a:extLst>
              <a:ext uri="{FF2B5EF4-FFF2-40B4-BE49-F238E27FC236}">
                <a16:creationId xmlns:a16="http://schemas.microsoft.com/office/drawing/2014/main" id="{6083C69C-3309-03AD-4488-2FF188AA7A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57" r="4" b="7217"/>
          <a:stretch>
            <a:fillRect/>
          </a:stretch>
        </p:blipFill>
        <p:spPr>
          <a:xfrm>
            <a:off x="20" y="2509525"/>
            <a:ext cx="3286103" cy="4348475"/>
          </a:xfrm>
          <a:prstGeom prst="rect">
            <a:avLst/>
          </a:prstGeom>
        </p:spPr>
      </p:pic>
      <p:pic>
        <p:nvPicPr>
          <p:cNvPr id="11" name="Grafik 10" descr="Ein Bild, das draußen, Gras, Himmel, Landwirtschaft enthält.&#10;&#10;KI-generierte Inhalte können fehlerhaft sein.">
            <a:extLst>
              <a:ext uri="{FF2B5EF4-FFF2-40B4-BE49-F238E27FC236}">
                <a16:creationId xmlns:a16="http://schemas.microsoft.com/office/drawing/2014/main" id="{D0AD2CD2-5A5F-89E7-3517-3C462A6FF7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28" r="18418" b="-5"/>
          <a:stretch>
            <a:fillRect/>
          </a:stretch>
        </p:blipFill>
        <p:spPr>
          <a:xfrm>
            <a:off x="6605878" y="-2"/>
            <a:ext cx="2538122" cy="2553431"/>
          </a:xfrm>
          <a:prstGeom prst="rect">
            <a:avLst/>
          </a:prstGeom>
        </p:spPr>
      </p:pic>
      <p:sp>
        <p:nvSpPr>
          <p:cNvPr id="114" name="Rectangle 113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89421"/>
            <a:ext cx="9144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66880" y="3404998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1743C8-1019-0C07-BCEC-97801340D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975" y="2553429"/>
            <a:ext cx="2753307" cy="430457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Projektantrag : 29.06.2023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Genehmigung des vorzeitigen Vorhabenbeginns: 19.10.2023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Zuwendungsbescheid: 23.11.2023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Bewilligungszeitraum: November 2023 bis Dezember 2024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Projektkosten beantragt: 1.991.710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Zuwendung /Förderung rd.30 %: 596.092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/>
              <a:t>Darlehen: 1.415.000 EUR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05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50" dirty="0">
                <a:sym typeface="Wingdings" panose="05000000000000000000" pitchFamily="2" charset="2"/>
              </a:rPr>
              <a:t>Kurze Genehmigungszeit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50" dirty="0">
                <a:sym typeface="Wingdings" panose="05000000000000000000" pitchFamily="2" charset="2"/>
              </a:rPr>
              <a:t>Kurzer Realisierungszeitraum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50" dirty="0"/>
              <a:t>Unternehmerrisiko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de-DE" sz="1050" dirty="0"/>
              <a:t>wasserrechtliche Erlaubnis 2 Jahre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sz="1050" dirty="0">
                <a:sym typeface="Wingdings" panose="05000000000000000000" pitchFamily="2" charset="2"/>
              </a:rPr>
              <a:t>       unnötige bürokratische Auflagen (wie z.B. zusätzliche Grundbuchauszüge der einzelnen Eigentümer)</a:t>
            </a:r>
            <a:endParaRPr lang="de-DE" sz="1050" dirty="0"/>
          </a:p>
          <a:p>
            <a:pPr marL="0" indent="0">
              <a:lnSpc>
                <a:spcPct val="90000"/>
              </a:lnSpc>
              <a:buNone/>
            </a:pPr>
            <a:endParaRPr lang="de-DE" sz="800" dirty="0"/>
          </a:p>
        </p:txBody>
      </p:sp>
      <p:pic>
        <p:nvPicPr>
          <p:cNvPr id="7" name="Grafik 6" descr="Ein Bild, das draußen, Gelände, Pfeife Flöte Rohr, Gras enthält.&#10;&#10;KI-generierte Inhalte können fehlerhaft sein.">
            <a:extLst>
              <a:ext uri="{FF2B5EF4-FFF2-40B4-BE49-F238E27FC236}">
                <a16:creationId xmlns:a16="http://schemas.microsoft.com/office/drawing/2014/main" id="{D08744F6-2E25-5FD0-3547-FA56FC237C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494" b="-2"/>
          <a:stretch>
            <a:fillRect/>
          </a:stretch>
        </p:blipFill>
        <p:spPr>
          <a:xfrm rot="5400000">
            <a:off x="5710652" y="3424652"/>
            <a:ext cx="4304571" cy="2562125"/>
          </a:xfrm>
          <a:prstGeom prst="rect">
            <a:avLst/>
          </a:prstGeom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52875" y="3404996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6CC2D2-18EE-6FF8-D94E-796C43F1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7" y="4544570"/>
            <a:ext cx="2892221" cy="170383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700" dirty="0"/>
              <a:t>Erwerb und Aufbau wassersparender Beregnungsanlagen </a:t>
            </a:r>
            <a:br>
              <a:rPr lang="de-DE" sz="1700" dirty="0"/>
            </a:br>
            <a:r>
              <a:rPr lang="de-DE" sz="1700" dirty="0"/>
              <a:t>(6 Kreisberegnungsanlagen) inkl. 4 Brunnen</a:t>
            </a:r>
          </a:p>
        </p:txBody>
      </p:sp>
      <p:pic>
        <p:nvPicPr>
          <p:cNvPr id="10" name="Inhaltsplatzhalter 9" descr="Ein Bild, das Himmel, Gras, draußen, Kran enthält.&#10;&#10;KI-generierte Inhalte können fehlerhaft sein.">
            <a:extLst>
              <a:ext uri="{FF2B5EF4-FFF2-40B4-BE49-F238E27FC236}">
                <a16:creationId xmlns:a16="http://schemas.microsoft.com/office/drawing/2014/main" id="{C891AB4A-EFE7-42A8-AB37-12BE998AA0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85" b="-4"/>
          <a:stretch>
            <a:fillRect/>
          </a:stretch>
        </p:blipFill>
        <p:spPr>
          <a:xfrm>
            <a:off x="20" y="-1"/>
            <a:ext cx="2981578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5" name="Inhaltsplatzhalter 4" descr="Ein Bild, das Gras, draußen, Gelände, Grab enthält.&#10;&#10;KI-generierte Inhalte können fehlerhaft sein.">
            <a:extLst>
              <a:ext uri="{FF2B5EF4-FFF2-40B4-BE49-F238E27FC236}">
                <a16:creationId xmlns:a16="http://schemas.microsoft.com/office/drawing/2014/main" id="{7BEDD3DA-49D4-E46F-717B-6F564475D8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2" r="6380" b="-5"/>
          <a:stretch>
            <a:fillRect/>
          </a:stretch>
        </p:blipFill>
        <p:spPr>
          <a:xfrm>
            <a:off x="3111660" y="-1"/>
            <a:ext cx="2904492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7" name="Grafik 6" descr="Ein Bild, das draußen, Baum, Gras, Rad enthält.&#10;&#10;KI-generierte Inhalte können fehlerhaft sein.">
            <a:extLst>
              <a:ext uri="{FF2B5EF4-FFF2-40B4-BE49-F238E27FC236}">
                <a16:creationId xmlns:a16="http://schemas.microsoft.com/office/drawing/2014/main" id="{030128A8-294F-7A3D-E58E-B4B01E4F47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07" r="13932" b="-2"/>
          <a:stretch>
            <a:fillRect/>
          </a:stretch>
        </p:blipFill>
        <p:spPr>
          <a:xfrm>
            <a:off x="6146214" y="-1"/>
            <a:ext cx="2997786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66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72868" y="5416053"/>
            <a:ext cx="1554480" cy="13716"/>
          </a:xfrm>
          <a:custGeom>
            <a:avLst/>
            <a:gdLst>
              <a:gd name="connsiteX0" fmla="*/ 0 w 1554480"/>
              <a:gd name="connsiteY0" fmla="*/ 0 h 13716"/>
              <a:gd name="connsiteX1" fmla="*/ 549250 w 1554480"/>
              <a:gd name="connsiteY1" fmla="*/ 0 h 13716"/>
              <a:gd name="connsiteX2" fmla="*/ 1082954 w 1554480"/>
              <a:gd name="connsiteY2" fmla="*/ 0 h 13716"/>
              <a:gd name="connsiteX3" fmla="*/ 1554480 w 1554480"/>
              <a:gd name="connsiteY3" fmla="*/ 0 h 13716"/>
              <a:gd name="connsiteX4" fmla="*/ 1554480 w 1554480"/>
              <a:gd name="connsiteY4" fmla="*/ 13716 h 13716"/>
              <a:gd name="connsiteX5" fmla="*/ 1067410 w 1554480"/>
              <a:gd name="connsiteY5" fmla="*/ 13716 h 13716"/>
              <a:gd name="connsiteX6" fmla="*/ 549250 w 1554480"/>
              <a:gd name="connsiteY6" fmla="*/ 13716 h 13716"/>
              <a:gd name="connsiteX7" fmla="*/ 0 w 1554480"/>
              <a:gd name="connsiteY7" fmla="*/ 13716 h 13716"/>
              <a:gd name="connsiteX8" fmla="*/ 0 w 1554480"/>
              <a:gd name="connsiteY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3716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3820" y="4959"/>
                  <a:pt x="1554594" y="10798"/>
                  <a:pt x="1554480" y="13716"/>
                </a:cubicBezTo>
                <a:cubicBezTo>
                  <a:pt x="1338847" y="1555"/>
                  <a:pt x="1215066" y="33279"/>
                  <a:pt x="1067410" y="13716"/>
                </a:cubicBezTo>
                <a:cubicBezTo>
                  <a:pt x="919754" y="-5847"/>
                  <a:pt x="800465" y="-1492"/>
                  <a:pt x="549250" y="13716"/>
                </a:cubicBezTo>
                <a:cubicBezTo>
                  <a:pt x="298035" y="28924"/>
                  <a:pt x="158868" y="18197"/>
                  <a:pt x="0" y="13716"/>
                </a:cubicBezTo>
                <a:cubicBezTo>
                  <a:pt x="488" y="8630"/>
                  <a:pt x="480" y="6612"/>
                  <a:pt x="0" y="0"/>
                </a:cubicBezTo>
                <a:close/>
              </a:path>
              <a:path w="1554480" h="13716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232" y="4157"/>
                  <a:pt x="1554673" y="7559"/>
                  <a:pt x="1554480" y="13716"/>
                </a:cubicBezTo>
                <a:cubicBezTo>
                  <a:pt x="1336087" y="7600"/>
                  <a:pt x="1310024" y="15187"/>
                  <a:pt x="1067410" y="13716"/>
                </a:cubicBezTo>
                <a:cubicBezTo>
                  <a:pt x="824796" y="12246"/>
                  <a:pt x="787902" y="30075"/>
                  <a:pt x="518160" y="13716"/>
                </a:cubicBezTo>
                <a:cubicBezTo>
                  <a:pt x="248418" y="-2643"/>
                  <a:pt x="133160" y="4633"/>
                  <a:pt x="0" y="13716"/>
                </a:cubicBezTo>
                <a:cubicBezTo>
                  <a:pt x="43" y="9160"/>
                  <a:pt x="-111" y="481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ontent Placeholder 38">
            <a:extLst>
              <a:ext uri="{FF2B5EF4-FFF2-40B4-BE49-F238E27FC236}">
                <a16:creationId xmlns:a16="http://schemas.microsoft.com/office/drawing/2014/main" id="{A7932D4B-E7F2-47C0-EE8A-574C2CCA1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0186" y="4544570"/>
            <a:ext cx="5360611" cy="1703830"/>
          </a:xfrm>
        </p:spPr>
        <p:txBody>
          <a:bodyPr anchor="ctr">
            <a:normAutofit fontScale="92500"/>
          </a:bodyPr>
          <a:lstStyle/>
          <a:p>
            <a:r>
              <a:rPr lang="en-US" sz="1900" dirty="0" err="1"/>
              <a:t>schwache</a:t>
            </a:r>
            <a:r>
              <a:rPr lang="en-US" sz="1900" dirty="0"/>
              <a:t> </a:t>
            </a:r>
            <a:r>
              <a:rPr lang="en-US" sz="1900" dirty="0" err="1"/>
              <a:t>Böden</a:t>
            </a:r>
            <a:r>
              <a:rPr lang="en-US" sz="1900" dirty="0"/>
              <a:t> </a:t>
            </a:r>
            <a:r>
              <a:rPr lang="en-US" sz="1900" dirty="0" err="1"/>
              <a:t>besitzen</a:t>
            </a:r>
            <a:r>
              <a:rPr lang="en-US" sz="1900" dirty="0"/>
              <a:t> </a:t>
            </a:r>
            <a:r>
              <a:rPr lang="en-US" sz="1900" dirty="0" err="1"/>
              <a:t>nicht</a:t>
            </a:r>
            <a:r>
              <a:rPr lang="en-US" sz="1900" dirty="0"/>
              <a:t> das </a:t>
            </a:r>
            <a:r>
              <a:rPr lang="en-US" sz="1900" dirty="0" err="1"/>
              <a:t>notwendige</a:t>
            </a:r>
            <a:r>
              <a:rPr lang="en-US" sz="1900" dirty="0"/>
              <a:t> </a:t>
            </a:r>
            <a:r>
              <a:rPr lang="en-US" sz="1900" dirty="0" err="1"/>
              <a:t>Wasserhaltevermögen</a:t>
            </a:r>
            <a:r>
              <a:rPr lang="en-US" sz="1900" dirty="0"/>
              <a:t> -&gt; </a:t>
            </a:r>
            <a:r>
              <a:rPr lang="en-US" sz="1900" dirty="0" err="1"/>
              <a:t>Stabilisierung</a:t>
            </a:r>
            <a:r>
              <a:rPr lang="en-US" sz="1900" dirty="0"/>
              <a:t> der </a:t>
            </a:r>
            <a:r>
              <a:rPr lang="en-US" sz="1900" dirty="0" err="1"/>
              <a:t>Erträge</a:t>
            </a:r>
            <a:endParaRPr lang="en-US" sz="1900" dirty="0"/>
          </a:p>
          <a:p>
            <a:r>
              <a:rPr lang="en-US" sz="1900" dirty="0" err="1"/>
              <a:t>Hauptbohrung</a:t>
            </a:r>
            <a:r>
              <a:rPr lang="en-US" sz="1900" dirty="0"/>
              <a:t> bis 60 m </a:t>
            </a:r>
            <a:r>
              <a:rPr lang="en-US" sz="1900" dirty="0" err="1"/>
              <a:t>Tiefe</a:t>
            </a:r>
            <a:endParaRPr lang="en-US" sz="1900" dirty="0"/>
          </a:p>
          <a:p>
            <a:r>
              <a:rPr lang="en-US" sz="1900" dirty="0" err="1"/>
              <a:t>Bodenansprache</a:t>
            </a:r>
            <a:r>
              <a:rPr lang="en-US" sz="1900" dirty="0"/>
              <a:t>,  </a:t>
            </a:r>
            <a:r>
              <a:rPr lang="en-US" sz="1900" dirty="0" err="1"/>
              <a:t>geotechnische</a:t>
            </a:r>
            <a:r>
              <a:rPr lang="en-US" sz="1900" dirty="0"/>
              <a:t> </a:t>
            </a:r>
            <a:r>
              <a:rPr lang="en-US" sz="1900" dirty="0" err="1"/>
              <a:t>Untersuchungen</a:t>
            </a:r>
            <a:r>
              <a:rPr lang="en-US" sz="1900" dirty="0"/>
              <a:t>, </a:t>
            </a:r>
            <a:r>
              <a:rPr lang="en-US" sz="1900" dirty="0" err="1"/>
              <a:t>verschiede</a:t>
            </a:r>
            <a:r>
              <a:rPr lang="en-US" sz="1900" dirty="0"/>
              <a:t> </a:t>
            </a:r>
            <a:r>
              <a:rPr lang="en-US" sz="1900" dirty="0" err="1"/>
              <a:t>Schichten</a:t>
            </a:r>
            <a:r>
              <a:rPr lang="en-US" sz="1900" dirty="0"/>
              <a:t> bis </a:t>
            </a:r>
            <a:r>
              <a:rPr lang="en-US" sz="1900" dirty="0" err="1"/>
              <a:t>zur</a:t>
            </a:r>
            <a:r>
              <a:rPr lang="en-US" sz="1900" dirty="0"/>
              <a:t> </a:t>
            </a:r>
            <a:r>
              <a:rPr lang="en-US" sz="1900" dirty="0" err="1"/>
              <a:t>Eiszeit</a:t>
            </a:r>
            <a:r>
              <a:rPr lang="en-US" sz="1900" dirty="0"/>
              <a:t> </a:t>
            </a:r>
            <a:r>
              <a:rPr lang="en-US" sz="1900" dirty="0" err="1"/>
              <a:t>zurück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08330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de-DE" sz="4700"/>
              <a:t>Fazit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28649" y="1929384"/>
            <a:ext cx="8078321" cy="4251960"/>
          </a:xfrm>
        </p:spPr>
        <p:txBody>
          <a:bodyPr>
            <a:normAutofit lnSpcReduction="10000"/>
          </a:bodyPr>
          <a:lstStyle/>
          <a:p>
            <a:r>
              <a:rPr sz="1900" dirty="0"/>
              <a:t>Die ELER-</a:t>
            </a:r>
            <a:r>
              <a:rPr sz="1900" dirty="0" err="1"/>
              <a:t>Förderung</a:t>
            </a:r>
            <a:r>
              <a:rPr sz="1900" dirty="0"/>
              <a:t> </a:t>
            </a:r>
            <a:r>
              <a:rPr sz="1900" dirty="0" err="1"/>
              <a:t>leistet</a:t>
            </a:r>
            <a:r>
              <a:rPr sz="1900" dirty="0"/>
              <a:t> </a:t>
            </a:r>
            <a:r>
              <a:rPr sz="1900" dirty="0" err="1"/>
              <a:t>einen</a:t>
            </a:r>
            <a:r>
              <a:rPr sz="1900" dirty="0"/>
              <a:t> </a:t>
            </a:r>
            <a:r>
              <a:rPr sz="1900" dirty="0" err="1"/>
              <a:t>wichtigen</a:t>
            </a:r>
            <a:r>
              <a:rPr sz="1900" dirty="0"/>
              <a:t> </a:t>
            </a:r>
            <a:r>
              <a:rPr sz="1900" dirty="0" err="1"/>
              <a:t>Beitrag</a:t>
            </a:r>
            <a:r>
              <a:rPr sz="1900" dirty="0"/>
              <a:t> </a:t>
            </a:r>
            <a:r>
              <a:rPr sz="1900" dirty="0" err="1"/>
              <a:t>zur</a:t>
            </a:r>
            <a:r>
              <a:rPr sz="1900" dirty="0"/>
              <a:t> </a:t>
            </a:r>
            <a:r>
              <a:rPr sz="1900" dirty="0" err="1"/>
              <a:t>Modernisierung</a:t>
            </a:r>
            <a:r>
              <a:rPr sz="1900" dirty="0"/>
              <a:t> und </a:t>
            </a:r>
            <a:r>
              <a:rPr sz="1900" dirty="0" err="1"/>
              <a:t>Nachhaltigkeit</a:t>
            </a:r>
            <a:r>
              <a:rPr sz="1900" dirty="0"/>
              <a:t> in </a:t>
            </a:r>
            <a:r>
              <a:rPr sz="1900" dirty="0" err="1"/>
              <a:t>ländlichen</a:t>
            </a:r>
            <a:r>
              <a:rPr sz="1900" dirty="0"/>
              <a:t> </a:t>
            </a:r>
            <a:r>
              <a:rPr sz="1900" dirty="0" err="1"/>
              <a:t>Regionen</a:t>
            </a:r>
            <a:r>
              <a:rPr sz="1900" dirty="0"/>
              <a:t>. </a:t>
            </a:r>
            <a:endParaRPr lang="de-DE" sz="1900" dirty="0"/>
          </a:p>
          <a:p>
            <a:endParaRPr lang="de-DE" sz="1900" dirty="0"/>
          </a:p>
          <a:p>
            <a:r>
              <a:rPr sz="1900" dirty="0"/>
              <a:t>Die </a:t>
            </a:r>
            <a:r>
              <a:rPr lang="de-DE" sz="1900" dirty="0"/>
              <a:t>bearbeiteten </a:t>
            </a:r>
            <a:r>
              <a:rPr sz="1900" dirty="0" err="1"/>
              <a:t>Projekte</a:t>
            </a:r>
            <a:r>
              <a:rPr lang="de-DE" sz="1900" dirty="0"/>
              <a:t> in der Agrargenossenschaft Ranzig eG</a:t>
            </a:r>
            <a:r>
              <a:rPr sz="1900" dirty="0"/>
              <a:t> </a:t>
            </a:r>
            <a:r>
              <a:rPr sz="1900" dirty="0" err="1"/>
              <a:t>zeigen</a:t>
            </a:r>
            <a:r>
              <a:rPr sz="1900" dirty="0"/>
              <a:t> </a:t>
            </a:r>
            <a:r>
              <a:rPr sz="1900" dirty="0" err="1"/>
              <a:t>eine</a:t>
            </a:r>
            <a:r>
              <a:rPr sz="1900" dirty="0"/>
              <a:t> </a:t>
            </a:r>
            <a:r>
              <a:rPr sz="1900" dirty="0" err="1"/>
              <a:t>breite</a:t>
            </a:r>
            <a:r>
              <a:rPr sz="1900" dirty="0"/>
              <a:t> </a:t>
            </a:r>
            <a:r>
              <a:rPr sz="1900" dirty="0" err="1"/>
              <a:t>Vielfalt</a:t>
            </a:r>
            <a:r>
              <a:rPr sz="1900" dirty="0"/>
              <a:t> an </a:t>
            </a:r>
            <a:r>
              <a:rPr sz="1900" dirty="0" err="1"/>
              <a:t>Investitionen</a:t>
            </a:r>
            <a:r>
              <a:rPr lang="de-DE" sz="1900" dirty="0"/>
              <a:t>.</a:t>
            </a:r>
          </a:p>
          <a:p>
            <a:endParaRPr lang="de-DE" sz="1900" dirty="0"/>
          </a:p>
          <a:p>
            <a:r>
              <a:rPr lang="de-DE" sz="1900" dirty="0"/>
              <a:t>Durch die Förderung der Projekte wurden in der Agrargenossenschaft Ranzig eG </a:t>
            </a:r>
          </a:p>
          <a:p>
            <a:pPr marL="0" indent="0">
              <a:buNone/>
            </a:pPr>
            <a:r>
              <a:rPr lang="de-DE" sz="1900" dirty="0"/>
              <a:t>	</a:t>
            </a:r>
            <a:endParaRPr lang="de-DE" sz="1700" dirty="0"/>
          </a:p>
          <a:p>
            <a:pPr lvl="1"/>
            <a:r>
              <a:rPr lang="de-DE" sz="1700" dirty="0"/>
              <a:t>neue Arbeitsplätze geschaffen </a:t>
            </a:r>
          </a:p>
          <a:p>
            <a:pPr lvl="1"/>
            <a:r>
              <a:rPr lang="de-DE" sz="1700" dirty="0"/>
              <a:t>die Arbeitsbedingungen verbessert </a:t>
            </a:r>
          </a:p>
          <a:p>
            <a:pPr lvl="1"/>
            <a:r>
              <a:rPr lang="de-DE" sz="1700" dirty="0"/>
              <a:t>die Produktion modernisiert  </a:t>
            </a:r>
          </a:p>
          <a:p>
            <a:pPr lvl="1"/>
            <a:r>
              <a:rPr lang="de-DE" sz="1700" dirty="0"/>
              <a:t>das Tierwohl verbessert</a:t>
            </a:r>
          </a:p>
          <a:p>
            <a:pPr lvl="1"/>
            <a:r>
              <a:rPr lang="de-DE" sz="1700" dirty="0"/>
              <a:t>die Flächen umweltschonend bewirtschaftet</a:t>
            </a:r>
          </a:p>
          <a:p>
            <a:pPr marL="0" indent="0">
              <a:buNone/>
            </a:pPr>
            <a:endParaRPr lang="de-DE" sz="1900" dirty="0"/>
          </a:p>
          <a:p>
            <a:endParaRPr lang="de-DE" sz="1900" dirty="0"/>
          </a:p>
          <a:p>
            <a:pPr marL="0" indent="0">
              <a:buNone/>
            </a:pPr>
            <a:endParaRPr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044889-AE86-6EF5-CDF6-916864A3B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CC1D14DD-218A-1A9C-9D8A-6F3FBE5C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99C39F-8D5B-FE3A-D208-0245CF45D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de-DE" sz="4700" dirty="0"/>
              <a:t>Was könnte verbessert werden?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82ADF4BF-9385-BE35-3257-F7ABA0298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FC2B012-B587-6BD5-A5A9-A35609DFB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 lnSpcReduction="10000"/>
          </a:bodyPr>
          <a:lstStyle/>
          <a:p>
            <a:r>
              <a:rPr lang="de-DE" sz="1900" dirty="0"/>
              <a:t>Die Antrags- und Genehmigungsverfahren sollten vereinfacht und entbürokratisiert werden. (Beraterfirmen)</a:t>
            </a:r>
          </a:p>
          <a:p>
            <a:endParaRPr lang="de-DE" sz="1900" dirty="0"/>
          </a:p>
          <a:p>
            <a:r>
              <a:rPr lang="de-DE" sz="1900" dirty="0"/>
              <a:t>Als Firma könnten diverse Grunddaten schon vorhanden sein (Anzahl auszufüllende Formulare)</a:t>
            </a:r>
          </a:p>
          <a:p>
            <a:endParaRPr lang="de-DE" sz="1900" dirty="0"/>
          </a:p>
          <a:p>
            <a:r>
              <a:rPr lang="de-DE" sz="1900" dirty="0"/>
              <a:t>digitale Unterschriften / Unterlagen (Rechnungen /Nachweise)</a:t>
            </a:r>
          </a:p>
          <a:p>
            <a:endParaRPr lang="de-DE" sz="1900" dirty="0"/>
          </a:p>
          <a:p>
            <a:r>
              <a:rPr lang="de-DE" sz="1900" dirty="0"/>
              <a:t>Genehmigung des vorzeitigen </a:t>
            </a:r>
            <a:r>
              <a:rPr lang="de-DE" sz="1900" dirty="0" err="1"/>
              <a:t>Maßnahmebeginn</a:t>
            </a:r>
            <a:r>
              <a:rPr lang="de-DE" sz="1900" dirty="0"/>
              <a:t> mit Antragseingangsbestätigung </a:t>
            </a:r>
          </a:p>
          <a:p>
            <a:pPr marL="0" indent="0">
              <a:buNone/>
            </a:pPr>
            <a:endParaRPr lang="de-DE" sz="1900" dirty="0"/>
          </a:p>
          <a:p>
            <a:r>
              <a:rPr lang="de-DE" sz="1900" dirty="0"/>
              <a:t>Vorfinanzierung der bewilligten Mittel durch Projektteilnehmer (FM und MWST = Doppelbelastung)</a:t>
            </a:r>
          </a:p>
          <a:p>
            <a:endParaRPr lang="de-DE" sz="1900" dirty="0"/>
          </a:p>
          <a:p>
            <a:endParaRPr lang="de-DE" sz="1900" dirty="0"/>
          </a:p>
        </p:txBody>
      </p:sp>
    </p:spTree>
    <p:extLst>
      <p:ext uri="{BB962C8B-B14F-4D97-AF65-F5344CB8AC3E}">
        <p14:creationId xmlns:p14="http://schemas.microsoft.com/office/powerpoint/2010/main" val="220841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Microsoft Office PowerPoint</Application>
  <PresentationFormat>On-screen Show (4:3)</PresentationFormat>
  <Paragraphs>247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Agrargenossenschaft Ranzig eG</vt:lpstr>
      <vt:lpstr>PowerPoint Presentation</vt:lpstr>
      <vt:lpstr>Agrargenossenschaft Ranzig eG</vt:lpstr>
      <vt:lpstr>Agrargenossenschaft Ranzig eG  Projektübersicht ELER-Förderung </vt:lpstr>
      <vt:lpstr>Projektbeispiel: Modernisierung und Einrichtung von zwei Ladengeschäften zur Direktvermarktung, Erwerb Fleischereitechnik</vt:lpstr>
      <vt:lpstr>PowerPoint Presentation</vt:lpstr>
      <vt:lpstr>Umbau / Modernisierung Milchviehställe</vt:lpstr>
      <vt:lpstr>Projektbeispiel:  Erwerb emmissionsreduzierende Gülleausbringungstechnik</vt:lpstr>
      <vt:lpstr>Projektbeispiel:  Erwerb und Aufbau wassersparender Beregnungsanlagen  (6 Kreisberegnungsanlagen) inkl. 4 Brunnen </vt:lpstr>
      <vt:lpstr>Erwerb und Aufbau wassersparender Beregnungsanlagen  (6 Kreisberegnungsanlagen) inkl. 4 Brunnen</vt:lpstr>
      <vt:lpstr>Fazit</vt:lpstr>
      <vt:lpstr>Was könnte verbessert werden?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Simone Reichelt</cp:lastModifiedBy>
  <cp:revision>25</cp:revision>
  <dcterms:created xsi:type="dcterms:W3CDTF">2013-01-27T09:14:16Z</dcterms:created>
  <dcterms:modified xsi:type="dcterms:W3CDTF">2025-09-18T06:59:12Z</dcterms:modified>
  <cp:category/>
</cp:coreProperties>
</file>