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75" r:id="rId2"/>
    <p:sldId id="288" r:id="rId3"/>
    <p:sldId id="281" r:id="rId4"/>
    <p:sldId id="278" r:id="rId5"/>
    <p:sldId id="285" r:id="rId6"/>
    <p:sldId id="277" r:id="rId7"/>
    <p:sldId id="289" r:id="rId8"/>
    <p:sldId id="293" r:id="rId9"/>
    <p:sldId id="283" r:id="rId10"/>
    <p:sldId id="294" r:id="rId11"/>
    <p:sldId id="279" r:id="rId12"/>
    <p:sldId id="280" r:id="rId13"/>
    <p:sldId id="287" r:id="rId14"/>
    <p:sldId id="318" r:id="rId15"/>
    <p:sldId id="292" r:id="rId16"/>
    <p:sldId id="312" r:id="rId17"/>
    <p:sldId id="297" r:id="rId18"/>
    <p:sldId id="298" r:id="rId19"/>
    <p:sldId id="311" r:id="rId20"/>
    <p:sldId id="295" r:id="rId21"/>
    <p:sldId id="299" r:id="rId22"/>
    <p:sldId id="314" r:id="rId23"/>
    <p:sldId id="290" r:id="rId24"/>
    <p:sldId id="302" r:id="rId25"/>
    <p:sldId id="303" r:id="rId26"/>
    <p:sldId id="304" r:id="rId27"/>
    <p:sldId id="305" r:id="rId28"/>
    <p:sldId id="306" r:id="rId29"/>
    <p:sldId id="307" r:id="rId30"/>
    <p:sldId id="291" r:id="rId31"/>
    <p:sldId id="309" r:id="rId32"/>
    <p:sldId id="319" r:id="rId33"/>
    <p:sldId id="300" r:id="rId34"/>
    <p:sldId id="308" r:id="rId35"/>
    <p:sldId id="313" r:id="rId36"/>
    <p:sldId id="316" r:id="rId37"/>
    <p:sldId id="263" r:id="rId38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ase, Volker" initials="HV" lastIdx="2" clrIdx="0"/>
  <p:cmAuthor id="2" name="Julia Dutschke" initials="DJ" lastIdx="2" clrIdx="1"/>
  <p:cmAuthor id="3" name="Schiefer, Elena" initials="SE" lastIdx="1" clrIdx="2">
    <p:extLst>
      <p:ext uri="{19B8F6BF-5375-455C-9EA6-DF929625EA0E}">
        <p15:presenceInfo xmlns:p15="http://schemas.microsoft.com/office/powerpoint/2012/main" userId="Schiefer, Ele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FF"/>
    <a:srgbClr val="214152"/>
    <a:srgbClr val="B7C7D0"/>
    <a:srgbClr val="E60000"/>
    <a:srgbClr val="DBE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327"/>
  </p:normalViewPr>
  <p:slideViewPr>
    <p:cSldViewPr snapToGrid="0">
      <p:cViewPr>
        <p:scale>
          <a:sx n="125" d="100"/>
          <a:sy n="125" d="100"/>
        </p:scale>
        <p:origin x="9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4" d="100"/>
          <a:sy n="114" d="100"/>
        </p:scale>
        <p:origin x="433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0A39F-E9F9-4121-9C2C-8151E97C372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847D34F3-5EC4-4F00-A976-13E0E09A38AB}">
      <dgm:prSet phldrT="[Text]" custT="1"/>
      <dgm:spPr>
        <a:solidFill>
          <a:schemeClr val="accent2">
            <a:lumMod val="40000"/>
            <a:lumOff val="60000"/>
            <a:alpha val="50000"/>
          </a:schemeClr>
        </a:solidFill>
      </dgm:spPr>
      <dgm:t>
        <a:bodyPr/>
        <a:lstStyle/>
        <a:p>
          <a:pPr algn="ctr"/>
          <a:r>
            <a:rPr lang="de-DE" sz="1600" b="1" dirty="0" smtClean="0"/>
            <a:t>ELER</a:t>
          </a:r>
        </a:p>
        <a:p>
          <a:pPr algn="ctr"/>
          <a:r>
            <a:rPr lang="de-DE" sz="1600" b="1" dirty="0" smtClean="0"/>
            <a:t>(EPLR)</a:t>
          </a:r>
        </a:p>
        <a:p>
          <a:pPr algn="ctr"/>
          <a:r>
            <a:rPr lang="de-DE" sz="1400" b="1" dirty="0" smtClean="0"/>
            <a:t> </a:t>
          </a:r>
        </a:p>
        <a:p>
          <a:pPr algn="ctr"/>
          <a:r>
            <a:rPr lang="de-DE" sz="1400" dirty="0" smtClean="0"/>
            <a:t>Förderperiode </a:t>
          </a:r>
        </a:p>
        <a:p>
          <a:pPr algn="ctr"/>
          <a:r>
            <a:rPr lang="de-DE" sz="1400" dirty="0" smtClean="0"/>
            <a:t>2014 bis 2022</a:t>
          </a:r>
          <a:endParaRPr lang="de-DE" sz="1400" dirty="0"/>
        </a:p>
      </dgm:t>
    </dgm:pt>
    <dgm:pt modelId="{8FF40AFE-EBE8-4611-B5F0-04DA4FE37467}" type="parTrans" cxnId="{EFA8E39E-08CE-4F0E-AA6B-518280346A5D}">
      <dgm:prSet/>
      <dgm:spPr/>
      <dgm:t>
        <a:bodyPr/>
        <a:lstStyle/>
        <a:p>
          <a:endParaRPr lang="de-DE"/>
        </a:p>
      </dgm:t>
    </dgm:pt>
    <dgm:pt modelId="{2C199801-C78F-4186-A549-FDE82706E66C}" type="sibTrans" cxnId="{EFA8E39E-08CE-4F0E-AA6B-518280346A5D}">
      <dgm:prSet/>
      <dgm:spPr/>
      <dgm:t>
        <a:bodyPr/>
        <a:lstStyle/>
        <a:p>
          <a:endParaRPr lang="de-DE"/>
        </a:p>
      </dgm:t>
    </dgm:pt>
    <dgm:pt modelId="{347B6659-96C3-46AC-BABA-932655405A98}">
      <dgm:prSet phldrT="[Text]" custT="1"/>
      <dgm:spPr>
        <a:solidFill>
          <a:srgbClr val="92D050">
            <a:alpha val="50000"/>
          </a:srgbClr>
        </a:solidFill>
      </dgm:spPr>
      <dgm:t>
        <a:bodyPr/>
        <a:lstStyle/>
        <a:p>
          <a:pPr algn="l"/>
          <a:r>
            <a:rPr lang="de-DE" sz="1200" b="1" dirty="0" smtClean="0"/>
            <a:t>            </a:t>
          </a:r>
          <a:endParaRPr lang="de-DE" sz="1300" dirty="0"/>
        </a:p>
      </dgm:t>
    </dgm:pt>
    <dgm:pt modelId="{2B962DA8-ECE3-46B5-8830-D6110D3ACC46}" type="parTrans" cxnId="{1A0EFC14-1508-4933-9B27-FED8C6CB8522}">
      <dgm:prSet/>
      <dgm:spPr/>
      <dgm:t>
        <a:bodyPr/>
        <a:lstStyle/>
        <a:p>
          <a:endParaRPr lang="de-DE"/>
        </a:p>
      </dgm:t>
    </dgm:pt>
    <dgm:pt modelId="{231F042C-CC0E-4F3B-A44C-B14AB0705038}" type="sibTrans" cxnId="{1A0EFC14-1508-4933-9B27-FED8C6CB8522}">
      <dgm:prSet/>
      <dgm:spPr/>
      <dgm:t>
        <a:bodyPr/>
        <a:lstStyle/>
        <a:p>
          <a:endParaRPr lang="de-DE"/>
        </a:p>
      </dgm:t>
    </dgm:pt>
    <dgm:pt modelId="{76C663DC-9211-4A99-AA3F-36D2D3F168F0}" type="pres">
      <dgm:prSet presAssocID="{B2A0A39F-E9F9-4121-9C2C-8151E97C3726}" presName="compositeShape" presStyleCnt="0">
        <dgm:presLayoutVars>
          <dgm:chMax val="7"/>
          <dgm:dir/>
          <dgm:resizeHandles val="exact"/>
        </dgm:presLayoutVars>
      </dgm:prSet>
      <dgm:spPr/>
    </dgm:pt>
    <dgm:pt modelId="{A649CE4F-0F48-4BF4-93C0-9DD3A0037B01}" type="pres">
      <dgm:prSet presAssocID="{847D34F3-5EC4-4F00-A976-13E0E09A38AB}" presName="circ1" presStyleLbl="vennNode1" presStyleIdx="0" presStyleCnt="2" custScaleX="77012" custScaleY="79595" custLinFactNeighborX="-22214" custLinFactNeighborY="-1275"/>
      <dgm:spPr/>
      <dgm:t>
        <a:bodyPr/>
        <a:lstStyle/>
        <a:p>
          <a:endParaRPr lang="de-DE"/>
        </a:p>
      </dgm:t>
    </dgm:pt>
    <dgm:pt modelId="{B000001A-CDC0-4807-AC9A-343B5FA21667}" type="pres">
      <dgm:prSet presAssocID="{847D34F3-5EC4-4F00-A976-13E0E09A38A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62094E1-0EF3-43BE-8416-C68E5884D461}" type="pres">
      <dgm:prSet presAssocID="{347B6659-96C3-46AC-BABA-932655405A98}" presName="circ2" presStyleLbl="vennNode1" presStyleIdx="1" presStyleCnt="2" custScaleX="69664" custScaleY="77609" custLinFactNeighborX="-34578"/>
      <dgm:spPr/>
      <dgm:t>
        <a:bodyPr/>
        <a:lstStyle/>
        <a:p>
          <a:endParaRPr lang="de-DE"/>
        </a:p>
      </dgm:t>
    </dgm:pt>
    <dgm:pt modelId="{18378D25-D0E8-4AAC-BD00-0E167F1C2708}" type="pres">
      <dgm:prSet presAssocID="{347B6659-96C3-46AC-BABA-932655405A9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D294125-C9E8-4150-ADCC-EC62E2F906EE}" type="presOf" srcId="{847D34F3-5EC4-4F00-A976-13E0E09A38AB}" destId="{B000001A-CDC0-4807-AC9A-343B5FA21667}" srcOrd="1" destOrd="0" presId="urn:microsoft.com/office/officeart/2005/8/layout/venn1"/>
    <dgm:cxn modelId="{97C2D64C-50E2-4497-BA35-C78C13D35EB1}" type="presOf" srcId="{347B6659-96C3-46AC-BABA-932655405A98}" destId="{18378D25-D0E8-4AAC-BD00-0E167F1C2708}" srcOrd="1" destOrd="0" presId="urn:microsoft.com/office/officeart/2005/8/layout/venn1"/>
    <dgm:cxn modelId="{E961FF65-D3F6-4AC2-ADFB-84BA8ECE2AFF}" type="presOf" srcId="{847D34F3-5EC4-4F00-A976-13E0E09A38AB}" destId="{A649CE4F-0F48-4BF4-93C0-9DD3A0037B01}" srcOrd="0" destOrd="0" presId="urn:microsoft.com/office/officeart/2005/8/layout/venn1"/>
    <dgm:cxn modelId="{9A4521E4-4907-41CC-87CF-0FE1C45D1A45}" type="presOf" srcId="{B2A0A39F-E9F9-4121-9C2C-8151E97C3726}" destId="{76C663DC-9211-4A99-AA3F-36D2D3F168F0}" srcOrd="0" destOrd="0" presId="urn:microsoft.com/office/officeart/2005/8/layout/venn1"/>
    <dgm:cxn modelId="{EFA8E39E-08CE-4F0E-AA6B-518280346A5D}" srcId="{B2A0A39F-E9F9-4121-9C2C-8151E97C3726}" destId="{847D34F3-5EC4-4F00-A976-13E0E09A38AB}" srcOrd="0" destOrd="0" parTransId="{8FF40AFE-EBE8-4611-B5F0-04DA4FE37467}" sibTransId="{2C199801-C78F-4186-A549-FDE82706E66C}"/>
    <dgm:cxn modelId="{1A0EFC14-1508-4933-9B27-FED8C6CB8522}" srcId="{B2A0A39F-E9F9-4121-9C2C-8151E97C3726}" destId="{347B6659-96C3-46AC-BABA-932655405A98}" srcOrd="1" destOrd="0" parTransId="{2B962DA8-ECE3-46B5-8830-D6110D3ACC46}" sibTransId="{231F042C-CC0E-4F3B-A44C-B14AB0705038}"/>
    <dgm:cxn modelId="{93C6D6B5-E38B-4D81-8EB0-2A038E1F69B8}" type="presOf" srcId="{347B6659-96C3-46AC-BABA-932655405A98}" destId="{062094E1-0EF3-43BE-8416-C68E5884D461}" srcOrd="0" destOrd="0" presId="urn:microsoft.com/office/officeart/2005/8/layout/venn1"/>
    <dgm:cxn modelId="{3C3A245B-2836-43C0-AC5C-0EAE2D57FE13}" type="presParOf" srcId="{76C663DC-9211-4A99-AA3F-36D2D3F168F0}" destId="{A649CE4F-0F48-4BF4-93C0-9DD3A0037B01}" srcOrd="0" destOrd="0" presId="urn:microsoft.com/office/officeart/2005/8/layout/venn1"/>
    <dgm:cxn modelId="{FA1EE80B-B5DB-4CA0-82BC-436E236F0376}" type="presParOf" srcId="{76C663DC-9211-4A99-AA3F-36D2D3F168F0}" destId="{B000001A-CDC0-4807-AC9A-343B5FA21667}" srcOrd="1" destOrd="0" presId="urn:microsoft.com/office/officeart/2005/8/layout/venn1"/>
    <dgm:cxn modelId="{7B32EE11-D4D9-4617-88EF-41760B80763B}" type="presParOf" srcId="{76C663DC-9211-4A99-AA3F-36D2D3F168F0}" destId="{062094E1-0EF3-43BE-8416-C68E5884D461}" srcOrd="2" destOrd="0" presId="urn:microsoft.com/office/officeart/2005/8/layout/venn1"/>
    <dgm:cxn modelId="{4F709D7D-4645-4F72-9748-9679FD5FEDCE}" type="presParOf" srcId="{76C663DC-9211-4A99-AA3F-36D2D3F168F0}" destId="{18378D25-D0E8-4AAC-BD00-0E167F1C270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A0A39F-E9F9-4121-9C2C-8151E97C372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F9FE5F9-5D58-4F3F-8BCA-A47691532661}">
      <dgm:prSet phldrT="[Text]" custT="1"/>
      <dgm:spPr>
        <a:solidFill>
          <a:srgbClr val="FFC000">
            <a:alpha val="50000"/>
          </a:srgbClr>
        </a:solidFill>
      </dgm:spPr>
      <dgm:t>
        <a:bodyPr/>
        <a:lstStyle/>
        <a:p>
          <a:pPr algn="ctr"/>
          <a:r>
            <a:rPr lang="de-DE" sz="1200" b="1" dirty="0" smtClean="0"/>
            <a:t>    </a:t>
          </a:r>
          <a:endParaRPr lang="de-DE" sz="1300" dirty="0"/>
        </a:p>
      </dgm:t>
    </dgm:pt>
    <dgm:pt modelId="{90653D51-2AA0-4F62-873F-CF48BCF8AFEE}" type="parTrans" cxnId="{3F1267BB-F8E0-43D9-8783-7ED698E8D66F}">
      <dgm:prSet/>
      <dgm:spPr/>
      <dgm:t>
        <a:bodyPr/>
        <a:lstStyle/>
        <a:p>
          <a:endParaRPr lang="de-DE"/>
        </a:p>
      </dgm:t>
    </dgm:pt>
    <dgm:pt modelId="{63DCB5AD-6118-4F89-9657-D6F090AD1800}" type="sibTrans" cxnId="{3F1267BB-F8E0-43D9-8783-7ED698E8D66F}">
      <dgm:prSet/>
      <dgm:spPr/>
      <dgm:t>
        <a:bodyPr/>
        <a:lstStyle/>
        <a:p>
          <a:endParaRPr lang="de-DE"/>
        </a:p>
      </dgm:t>
    </dgm:pt>
    <dgm:pt modelId="{90B09322-15EC-4249-A26D-6C1AFE4294AC}">
      <dgm:prSet phldrT="[Text]"/>
      <dgm:spPr>
        <a:solidFill>
          <a:srgbClr val="00FFFF">
            <a:alpha val="49804"/>
          </a:srgbClr>
        </a:solidFill>
        <a:ln w="9525">
          <a:solidFill>
            <a:srgbClr val="FFFFFF"/>
          </a:solidFill>
          <a:prstDash val="solid"/>
        </a:ln>
      </dgm:spPr>
      <dgm:t>
        <a:bodyPr/>
        <a:lstStyle/>
        <a:p>
          <a:endParaRPr lang="de-DE" dirty="0"/>
        </a:p>
      </dgm:t>
    </dgm:pt>
    <dgm:pt modelId="{418BB5F1-11E9-4B91-8DA9-7EAA00613A0A}" type="sibTrans" cxnId="{6EE3E0C0-F884-43E8-8510-7F0EE35EEE23}">
      <dgm:prSet/>
      <dgm:spPr/>
      <dgm:t>
        <a:bodyPr/>
        <a:lstStyle/>
        <a:p>
          <a:endParaRPr lang="de-DE"/>
        </a:p>
      </dgm:t>
    </dgm:pt>
    <dgm:pt modelId="{28C3F6C5-B475-489A-96B6-BC80D5CB837E}" type="parTrans" cxnId="{6EE3E0C0-F884-43E8-8510-7F0EE35EEE23}">
      <dgm:prSet/>
      <dgm:spPr/>
      <dgm:t>
        <a:bodyPr/>
        <a:lstStyle/>
        <a:p>
          <a:endParaRPr lang="de-DE"/>
        </a:p>
      </dgm:t>
    </dgm:pt>
    <dgm:pt modelId="{76C663DC-9211-4A99-AA3F-36D2D3F168F0}" type="pres">
      <dgm:prSet presAssocID="{B2A0A39F-E9F9-4121-9C2C-8151E97C3726}" presName="compositeShape" presStyleCnt="0">
        <dgm:presLayoutVars>
          <dgm:chMax val="7"/>
          <dgm:dir/>
          <dgm:resizeHandles val="exact"/>
        </dgm:presLayoutVars>
      </dgm:prSet>
      <dgm:spPr/>
    </dgm:pt>
    <dgm:pt modelId="{EE38D534-A926-4F52-8E37-39FFC411F7E5}" type="pres">
      <dgm:prSet presAssocID="{4F9FE5F9-5D58-4F3F-8BCA-A47691532661}" presName="circ1" presStyleLbl="vennNode1" presStyleIdx="0" presStyleCnt="2" custScaleX="99737" custScaleY="100098" custLinFactNeighborX="-2180" custLinFactNeighborY="-564"/>
      <dgm:spPr/>
      <dgm:t>
        <a:bodyPr/>
        <a:lstStyle/>
        <a:p>
          <a:endParaRPr lang="de-DE"/>
        </a:p>
      </dgm:t>
    </dgm:pt>
    <dgm:pt modelId="{495F651F-CC97-4EA0-99A4-8C35B5D603AD}" type="pres">
      <dgm:prSet presAssocID="{4F9FE5F9-5D58-4F3F-8BCA-A4769153266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FA7101B-674B-4865-A690-43AC6419C5ED}" type="pres">
      <dgm:prSet presAssocID="{90B09322-15EC-4249-A26D-6C1AFE4294AC}" presName="circ2" presStyleLbl="vennNode1" presStyleIdx="1" presStyleCnt="2" custScaleX="100870" custScaleY="96573" custLinFactNeighborX="-1398" custLinFactNeighborY="-306"/>
      <dgm:spPr/>
      <dgm:t>
        <a:bodyPr/>
        <a:lstStyle/>
        <a:p>
          <a:endParaRPr lang="de-DE"/>
        </a:p>
      </dgm:t>
    </dgm:pt>
    <dgm:pt modelId="{94807EF3-3D44-41B8-A29F-B882AB52BC6A}" type="pres">
      <dgm:prSet presAssocID="{90B09322-15EC-4249-A26D-6C1AFE4294A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9A7ECBD-DE3C-448D-A17D-841C5971E8F7}" type="presOf" srcId="{90B09322-15EC-4249-A26D-6C1AFE4294AC}" destId="{94807EF3-3D44-41B8-A29F-B882AB52BC6A}" srcOrd="1" destOrd="0" presId="urn:microsoft.com/office/officeart/2005/8/layout/venn1"/>
    <dgm:cxn modelId="{E8440F94-56AB-4A77-A93A-E26DA703AD4D}" type="presOf" srcId="{4F9FE5F9-5D58-4F3F-8BCA-A47691532661}" destId="{EE38D534-A926-4F52-8E37-39FFC411F7E5}" srcOrd="0" destOrd="0" presId="urn:microsoft.com/office/officeart/2005/8/layout/venn1"/>
    <dgm:cxn modelId="{6EE3E0C0-F884-43E8-8510-7F0EE35EEE23}" srcId="{B2A0A39F-E9F9-4121-9C2C-8151E97C3726}" destId="{90B09322-15EC-4249-A26D-6C1AFE4294AC}" srcOrd="1" destOrd="0" parTransId="{28C3F6C5-B475-489A-96B6-BC80D5CB837E}" sibTransId="{418BB5F1-11E9-4B91-8DA9-7EAA00613A0A}"/>
    <dgm:cxn modelId="{3F1267BB-F8E0-43D9-8783-7ED698E8D66F}" srcId="{B2A0A39F-E9F9-4121-9C2C-8151E97C3726}" destId="{4F9FE5F9-5D58-4F3F-8BCA-A47691532661}" srcOrd="0" destOrd="0" parTransId="{90653D51-2AA0-4F62-873F-CF48BCF8AFEE}" sibTransId="{63DCB5AD-6118-4F89-9657-D6F090AD1800}"/>
    <dgm:cxn modelId="{A9CBAF2A-5E8C-4D94-ACC0-03DB330D49A4}" type="presOf" srcId="{90B09322-15EC-4249-A26D-6C1AFE4294AC}" destId="{8FA7101B-674B-4865-A690-43AC6419C5ED}" srcOrd="0" destOrd="0" presId="urn:microsoft.com/office/officeart/2005/8/layout/venn1"/>
    <dgm:cxn modelId="{9A4521E4-4907-41CC-87CF-0FE1C45D1A45}" type="presOf" srcId="{B2A0A39F-E9F9-4121-9C2C-8151E97C3726}" destId="{76C663DC-9211-4A99-AA3F-36D2D3F168F0}" srcOrd="0" destOrd="0" presId="urn:microsoft.com/office/officeart/2005/8/layout/venn1"/>
    <dgm:cxn modelId="{1E0E76BC-E742-49EE-A9FC-2BAAF8D89761}" type="presOf" srcId="{4F9FE5F9-5D58-4F3F-8BCA-A47691532661}" destId="{495F651F-CC97-4EA0-99A4-8C35B5D603AD}" srcOrd="1" destOrd="0" presId="urn:microsoft.com/office/officeart/2005/8/layout/venn1"/>
    <dgm:cxn modelId="{5CDA7322-7321-4D65-B4A7-061FCF817D43}" type="presParOf" srcId="{76C663DC-9211-4A99-AA3F-36D2D3F168F0}" destId="{EE38D534-A926-4F52-8E37-39FFC411F7E5}" srcOrd="0" destOrd="0" presId="urn:microsoft.com/office/officeart/2005/8/layout/venn1"/>
    <dgm:cxn modelId="{533ED19C-AA08-41E1-8CA9-2DBB88289C6B}" type="presParOf" srcId="{76C663DC-9211-4A99-AA3F-36D2D3F168F0}" destId="{495F651F-CC97-4EA0-99A4-8C35B5D603AD}" srcOrd="1" destOrd="0" presId="urn:microsoft.com/office/officeart/2005/8/layout/venn1"/>
    <dgm:cxn modelId="{D5E70610-94B3-417F-A1DA-186D10EEB36F}" type="presParOf" srcId="{76C663DC-9211-4A99-AA3F-36D2D3F168F0}" destId="{8FA7101B-674B-4865-A690-43AC6419C5ED}" srcOrd="2" destOrd="0" presId="urn:microsoft.com/office/officeart/2005/8/layout/venn1"/>
    <dgm:cxn modelId="{7B5C915E-C6BD-4DE7-8913-3711EDE67624}" type="presParOf" srcId="{76C663DC-9211-4A99-AA3F-36D2D3F168F0}" destId="{94807EF3-3D44-41B8-A29F-B882AB52BC6A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9CE4F-0F48-4BF4-93C0-9DD3A0037B01}">
      <dsp:nvSpPr>
        <dsp:cNvPr id="0" name=""/>
        <dsp:cNvSpPr/>
      </dsp:nvSpPr>
      <dsp:spPr>
        <a:xfrm>
          <a:off x="0" y="695936"/>
          <a:ext cx="2822659" cy="2917331"/>
        </a:xfrm>
        <a:prstGeom prst="ellipse">
          <a:avLst/>
        </a:prstGeom>
        <a:solidFill>
          <a:schemeClr val="accent2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ELER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(EPLR)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Förderperiode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2014 bis 2022</a:t>
          </a:r>
          <a:endParaRPr lang="de-DE" sz="1400" kern="1200" dirty="0"/>
        </a:p>
      </dsp:txBody>
      <dsp:txXfrm>
        <a:off x="394155" y="1039952"/>
        <a:ext cx="1627479" cy="2229299"/>
      </dsp:txXfrm>
    </dsp:sp>
    <dsp:sp modelId="{062094E1-0EF3-43BE-8416-C68E5884D461}">
      <dsp:nvSpPr>
        <dsp:cNvPr id="0" name=""/>
        <dsp:cNvSpPr/>
      </dsp:nvSpPr>
      <dsp:spPr>
        <a:xfrm>
          <a:off x="2146100" y="779063"/>
          <a:ext cx="2553338" cy="2844540"/>
        </a:xfrm>
        <a:prstGeom prst="ellipse">
          <a:avLst/>
        </a:prstGeom>
        <a:solidFill>
          <a:srgbClr val="92D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1" kern="1200" dirty="0" smtClean="0"/>
            <a:t>            </a:t>
          </a:r>
          <a:endParaRPr lang="de-DE" sz="1300" kern="1200" dirty="0"/>
        </a:p>
      </dsp:txBody>
      <dsp:txXfrm>
        <a:off x="2870697" y="1114495"/>
        <a:ext cx="1472195" cy="2173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8D534-A926-4F52-8E37-39FFC411F7E5}">
      <dsp:nvSpPr>
        <dsp:cNvPr id="0" name=""/>
        <dsp:cNvSpPr/>
      </dsp:nvSpPr>
      <dsp:spPr>
        <a:xfrm>
          <a:off x="51177" y="388673"/>
          <a:ext cx="2963635" cy="2974362"/>
        </a:xfrm>
        <a:prstGeom prst="ellipse">
          <a:avLst/>
        </a:prstGeom>
        <a:solidFill>
          <a:srgbClr val="FFC0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1" kern="1200" dirty="0" smtClean="0"/>
            <a:t>    </a:t>
          </a:r>
          <a:endParaRPr lang="de-DE" sz="1300" kern="1200" dirty="0"/>
        </a:p>
      </dsp:txBody>
      <dsp:txXfrm>
        <a:off x="465018" y="739414"/>
        <a:ext cx="1708762" cy="2272880"/>
      </dsp:txXfrm>
    </dsp:sp>
    <dsp:sp modelId="{8FA7101B-674B-4865-A690-43AC6419C5ED}">
      <dsp:nvSpPr>
        <dsp:cNvPr id="0" name=""/>
        <dsp:cNvSpPr/>
      </dsp:nvSpPr>
      <dsp:spPr>
        <a:xfrm>
          <a:off x="2199166" y="448711"/>
          <a:ext cx="2997302" cy="2869618"/>
        </a:xfrm>
        <a:prstGeom prst="ellipse">
          <a:avLst/>
        </a:prstGeom>
        <a:solidFill>
          <a:srgbClr val="00FFFF">
            <a:alpha val="49804"/>
          </a:srgbClr>
        </a:solidFill>
        <a:ln w="9525" cap="flat" cmpd="sng" algn="ctr">
          <a:solidFill>
            <a:srgbClr val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6500" kern="1200" dirty="0"/>
        </a:p>
      </dsp:txBody>
      <dsp:txXfrm>
        <a:off x="3049752" y="787101"/>
        <a:ext cx="1728174" cy="2192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BCE6499-45E4-4DE5-E696-806C360A14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99B812-4DD4-FAC7-7042-53ACC65933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E864E-60F5-624F-831C-10C6CA25FB1C}" type="datetimeFigureOut">
              <a:rPr lang="de-DE" smtClean="0"/>
              <a:t>26.09.2025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22FFA5-30BE-3875-7145-A9324E2674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3B1B355-662D-93A6-B045-3C8BB33FA8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FA2A4-C695-AE40-90AF-E56AE21AB54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5325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99119-626B-794F-8F62-6E9A37B9116E}" type="datetimeFigureOut">
              <a:rPr lang="de-DE" smtClean="0"/>
              <a:t>26.09.2025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12F59-BB7D-AD49-835F-9B12E42834C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722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5613400" y="6488113"/>
            <a:ext cx="4292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35" tIns="45817" rIns="91635" bIns="45817" anchor="b"/>
          <a:lstStyle>
            <a:lvl1pPr algn="r" defTabSz="947738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69938" indent="-296863" algn="r" defTabSz="947738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84275" indent="-236538" algn="r" defTabSz="947738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58938" indent="-239713" algn="r" defTabSz="947738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132013" indent="-236538" algn="r" defTabSz="947738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89213" indent="-236538" algn="r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3046413" indent="-236538" algn="r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503613" indent="-236538" algn="r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960813" indent="-236538" algn="r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fld id="{CFF03446-8299-4751-A08F-55D138AB87D0}" type="slidenum">
              <a:rPr lang="en-GB" altLang="de-DE" sz="1200">
                <a:solidFill>
                  <a:srgbClr val="000000"/>
                </a:solidFill>
                <a:latin typeface="Times" panose="02020603050405020304" pitchFamily="18" charset="0"/>
              </a:rPr>
              <a:pPr/>
              <a:t>7</a:t>
            </a:fld>
            <a:endParaRPr lang="en-GB" altLang="de-DE" sz="12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65413" y="514350"/>
            <a:ext cx="4573587" cy="2573338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35" tIns="45817" rIns="91635" bIns="45817"/>
          <a:lstStyle/>
          <a:p>
            <a:endParaRPr lang="de-DE" altLang="de-DE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175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202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6600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962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Times" panose="02020603050405020304" pitchFamily="18" charset="0"/>
                <a:ea typeface="ＭＳ Ｐゴシック" panose="020B0600070205080204" pitchFamily="34" charset="-128"/>
              </a:rPr>
              <a:t>55% -&gt; Art. 17 (Investitionen in materielle Vermögenswerte), 19 (Entwicklung landwirtschaftlicher Betriebe), 20 (Basisdienstleistungen und Dorferneuerung) und 35 (Zusammenarbeit) </a:t>
            </a:r>
          </a:p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de-DE" altLang="de-DE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37% -&gt; Art. 33 (Tierwohl) sowie Art. 59 (5) (LEADER) und Art. 59 (6)</a:t>
            </a:r>
            <a:r>
              <a:rPr lang="de-DE" altLang="de-DE" smtClean="0">
                <a:latin typeface="Times" panose="02020603050405020304" pitchFamily="18" charset="0"/>
                <a:ea typeface="ＭＳ Ｐゴシック" panose="020B0600070205080204" pitchFamily="34" charset="-128"/>
              </a:rPr>
              <a:t> (Umwelt/Klima) ÖBLB </a:t>
            </a:r>
          </a:p>
        </p:txBody>
      </p:sp>
    </p:spTree>
    <p:extLst>
      <p:ext uri="{BB962C8B-B14F-4D97-AF65-F5344CB8AC3E}">
        <p14:creationId xmlns:p14="http://schemas.microsoft.com/office/powerpoint/2010/main" val="1769149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627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374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2164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005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259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fld id="{047AD958-B529-475C-BBA9-ADDC8839650A}" type="slidenum">
              <a:rPr lang="de-DE" altLang="de-DE" sz="1200">
                <a:latin typeface="Times" panose="02020603050405020304" pitchFamily="18" charset="0"/>
              </a:rPr>
              <a:pPr/>
              <a:t>28</a:t>
            </a:fld>
            <a:endParaRPr lang="de-DE" altLang="de-DE" sz="120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394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290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fld id="{4BD71A37-4D75-4624-8BB4-28A9B8144E4E}" type="slidenum">
              <a:rPr lang="de-DE" altLang="de-DE" sz="1200">
                <a:latin typeface="Times" panose="02020603050405020304" pitchFamily="18" charset="0"/>
              </a:rPr>
              <a:pPr/>
              <a:t>29</a:t>
            </a:fld>
            <a:endParaRPr lang="de-DE" altLang="de-DE" sz="120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951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7788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70011CD5-50E8-5650-8215-B2341D8DF2ED}"/>
              </a:ext>
            </a:extLst>
          </p:cNvPr>
          <p:cNvSpPr/>
          <p:nvPr userDrawn="1"/>
        </p:nvSpPr>
        <p:spPr>
          <a:xfrm>
            <a:off x="4596384" y="1828800"/>
            <a:ext cx="7595616" cy="4194048"/>
          </a:xfrm>
          <a:prstGeom prst="rect">
            <a:avLst/>
          </a:prstGeom>
          <a:solidFill>
            <a:srgbClr val="2141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69824E-EAD5-361C-4215-DE1E9A110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8917" y="2915997"/>
            <a:ext cx="6702503" cy="1440000"/>
          </a:xfrm>
        </p:spPr>
        <p:txBody>
          <a:bodyPr lIns="46800" anchor="b" anchorCtr="0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6F6C680-60D2-0FEC-2713-4881F853A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8917" y="4356000"/>
            <a:ext cx="6702503" cy="702000"/>
          </a:xfrm>
        </p:spPr>
        <p:txBody>
          <a:bodyPr lIns="46800" tIns="468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AD79819-73DD-0DEC-65AB-8798FA6B86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32000" y="1980000"/>
            <a:ext cx="2388340" cy="90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4342D45-D891-DB75-6B31-1781FBEEAE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68000" y="5184000"/>
            <a:ext cx="2662720" cy="5652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E24FF08-27B8-4FF0-D946-6DB8F61E66A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7600" y="0"/>
            <a:ext cx="3638215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0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">
    <p:bg>
      <p:bgPr>
        <a:solidFill>
          <a:srgbClr val="2141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70011CD5-50E8-5650-8215-B2341D8DF2ED}"/>
              </a:ext>
            </a:extLst>
          </p:cNvPr>
          <p:cNvSpPr/>
          <p:nvPr userDrawn="1"/>
        </p:nvSpPr>
        <p:spPr>
          <a:xfrm>
            <a:off x="4596384" y="1828800"/>
            <a:ext cx="7595616" cy="4194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69824E-EAD5-361C-4215-DE1E9A110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8917" y="2915999"/>
            <a:ext cx="6702503" cy="1440000"/>
          </a:xfrm>
        </p:spPr>
        <p:txBody>
          <a:bodyPr lIns="46800" tIns="46800" anchor="ctr" anchorCtr="0">
            <a:normAutofit/>
          </a:bodyPr>
          <a:lstStyle>
            <a:lvl1pPr algn="l"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6F6C680-60D2-0FEC-2713-4881F853A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8918" y="4355999"/>
            <a:ext cx="6702503" cy="702000"/>
          </a:xfrm>
        </p:spPr>
        <p:txBody>
          <a:bodyPr lIns="46800" tIns="468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91ACD66-E70B-225D-8715-40C654521B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32000" y="1980000"/>
            <a:ext cx="2388340" cy="900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E98B35D-9B95-04F4-93CA-F5A9F2A10E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68000" y="5184000"/>
            <a:ext cx="2662720" cy="5652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727230B-AB96-C018-5D49-96E6956B73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7600" y="0"/>
            <a:ext cx="3638215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4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F4D7A-B5E2-34E6-CFFA-639555226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1415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71B1B8-3DA5-033D-EB99-A524FF315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000" y="1530000"/>
            <a:ext cx="10515600" cy="4781085"/>
          </a:xfrm>
        </p:spPr>
        <p:txBody>
          <a:bodyPr rIns="4680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defRPr>
                <a:solidFill>
                  <a:srgbClr val="214152"/>
                </a:solidFill>
              </a:defRPr>
            </a:lvl1pPr>
            <a:lvl2pPr marL="365125" indent="-187325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tabLst/>
              <a:defRPr>
                <a:solidFill>
                  <a:srgbClr val="214152"/>
                </a:solidFill>
              </a:defRPr>
            </a:lvl2pPr>
            <a:lvl3pPr marL="538163" indent="-173038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tabLst/>
              <a:defRPr>
                <a:solidFill>
                  <a:srgbClr val="214152"/>
                </a:solidFill>
              </a:defRPr>
            </a:lvl3pPr>
            <a:lvl4pPr marL="720725" indent="-182563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tabLst/>
              <a:defRPr>
                <a:solidFill>
                  <a:srgbClr val="214152"/>
                </a:solidFill>
              </a:defRPr>
            </a:lvl4pPr>
            <a:lvl5pPr marL="893763" indent="-179388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tabLst/>
              <a:defRPr>
                <a:solidFill>
                  <a:srgbClr val="214152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70DE1-012B-99DA-3B05-F1ADD887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432" y="6531948"/>
            <a:ext cx="925460" cy="124534"/>
          </a:xfrm>
        </p:spPr>
        <p:txBody>
          <a:bodyPr/>
          <a:lstStyle/>
          <a:p>
            <a:fld id="{096C911A-132E-4A59-95F9-9C1DD7A847BE}" type="datetime1">
              <a:rPr lang="de-DE" smtClean="0"/>
              <a:t>26.09.2025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2DAC83-59DE-9979-FE40-5E0A361F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40001" y="6541677"/>
            <a:ext cx="4320000" cy="124534"/>
          </a:xfrm>
        </p:spPr>
        <p:txBody>
          <a:bodyPr/>
          <a:lstStyle/>
          <a:p>
            <a:r>
              <a:rPr lang="de-DE" dirty="0"/>
              <a:t>Europäischer Landwirtschaftsfonds für die Entwicklung des ländlichen Raums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15B86A-53E1-6790-305F-6266AE1D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999" y="6541677"/>
            <a:ext cx="462433" cy="124534"/>
          </a:xfrm>
        </p:spPr>
        <p:txBody>
          <a:bodyPr/>
          <a:lstStyle/>
          <a:p>
            <a:fld id="{1AC96C7B-703E-D34E-B6BA-F932FC4EF7C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B244CA3-4AEE-05EB-D37E-E8E1B0A9C9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17307" y="237600"/>
            <a:ext cx="238834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14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_Linksbünd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F4D7A-B5E2-34E6-CFFA-639555226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71B1B8-3DA5-033D-EB99-A524FF315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Ins="50400"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177800" indent="0">
              <a:lnSpc>
                <a:spcPct val="100000"/>
              </a:lnSpc>
              <a:buFontTx/>
              <a:buNone/>
              <a:defRPr/>
            </a:lvl2pPr>
            <a:lvl3pPr marL="534988" indent="0">
              <a:lnSpc>
                <a:spcPct val="100000"/>
              </a:lnSpc>
              <a:buFontTx/>
              <a:buNone/>
              <a:defRPr/>
            </a:lvl3pPr>
            <a:lvl4pPr marL="9779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70DE1-012B-99DA-3B05-F1ADD887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0D4-7F12-4781-99F7-287D38D35A64}" type="datetime1">
              <a:rPr lang="de-DE" smtClean="0"/>
              <a:t>26.09.2025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2DAC83-59DE-9979-FE40-5E0A361F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Europäischer Landwirtschaftsfonds für die Entwicklung des ländlichen Raums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15B86A-53E1-6790-305F-6266AE1D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6C7B-703E-D34E-B6BA-F932FC4EF7C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A9D94D7-B04B-C559-F673-C2AA46E4E7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17307" y="237600"/>
            <a:ext cx="238834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8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1619C-E1F0-F159-4C02-3B41F5E3B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1CC358B-4270-5187-D349-ACFD8F410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74A18-0AF1-469B-88CA-819C5DB80C44}" type="datetime1">
              <a:rPr lang="de-DE" smtClean="0"/>
              <a:t>26.09.2025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E3BA4D-42B9-0348-9C6C-AA726CDDE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Europäischer Landwirtschaftsfonds für die Entwicklung des ländlichen Raums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9EA82C-2CCA-31B7-09CC-0FFC33173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6C7B-703E-D34E-B6BA-F932FC4EF7C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9A1BD65-339D-F58F-8E5E-48B1766C10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17307" y="237600"/>
            <a:ext cx="238834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9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B84565C-9DDE-8C0F-AE3B-3B3E3BDBC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F49D-9F1E-47BF-B166-27FF809F1EBE}" type="datetime1">
              <a:rPr lang="de-DE" smtClean="0"/>
              <a:t>26.09.2025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0E3D2C5-2B06-3453-655D-DDB13B15A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Europäischer Landwirtschaftsfonds für die Entwicklung des ländlichen Raums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640BE1-09DA-53C2-C467-0B37CDEBD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6C7B-703E-D34E-B6BA-F932FC4EF7C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F56CAC3-42AB-244F-EA18-AAD02CEF0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17307" y="237600"/>
            <a:ext cx="238834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7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emen_Tre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70011CD5-50E8-5650-8215-B2341D8DF2ED}"/>
              </a:ext>
            </a:extLst>
          </p:cNvPr>
          <p:cNvSpPr/>
          <p:nvPr userDrawn="1"/>
        </p:nvSpPr>
        <p:spPr>
          <a:xfrm>
            <a:off x="0" y="3263704"/>
            <a:ext cx="7188591" cy="1744393"/>
          </a:xfrm>
          <a:prstGeom prst="rect">
            <a:avLst/>
          </a:prstGeom>
          <a:solidFill>
            <a:srgbClr val="2141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69824E-EAD5-361C-4215-DE1E9A110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043" y="3562766"/>
            <a:ext cx="6702503" cy="1044000"/>
          </a:xfrm>
        </p:spPr>
        <p:txBody>
          <a:bodyPr lIns="46800" anchor="ctr" anchorCtr="0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9C600F2-000A-232F-A28B-5E59ADB8A454}"/>
              </a:ext>
            </a:extLst>
          </p:cNvPr>
          <p:cNvSpPr txBox="1"/>
          <p:nvPr userDrawn="1"/>
        </p:nvSpPr>
        <p:spPr>
          <a:xfrm>
            <a:off x="10016359" y="1156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2F69844-6400-7535-BE98-6B3D15D262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17307" y="237600"/>
            <a:ext cx="238834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n_Trenner mit Unterzei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70011CD5-50E8-5650-8215-B2341D8DF2ED}"/>
              </a:ext>
            </a:extLst>
          </p:cNvPr>
          <p:cNvSpPr/>
          <p:nvPr userDrawn="1"/>
        </p:nvSpPr>
        <p:spPr>
          <a:xfrm>
            <a:off x="-2" y="3265200"/>
            <a:ext cx="7188591" cy="2796080"/>
          </a:xfrm>
          <a:prstGeom prst="rect">
            <a:avLst/>
          </a:prstGeom>
          <a:solidFill>
            <a:srgbClr val="2141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69824E-EAD5-361C-4215-DE1E9A110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041" y="3564000"/>
            <a:ext cx="6702503" cy="1044000"/>
          </a:xfrm>
        </p:spPr>
        <p:txBody>
          <a:bodyPr lIns="46800" anchor="ctr" anchorCtr="0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9C600F2-000A-232F-A28B-5E59ADB8A454}"/>
              </a:ext>
            </a:extLst>
          </p:cNvPr>
          <p:cNvSpPr txBox="1"/>
          <p:nvPr userDrawn="1"/>
        </p:nvSpPr>
        <p:spPr>
          <a:xfrm>
            <a:off x="10016359" y="1156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D69A571-9440-480F-4170-E9C643E5E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041" y="4674102"/>
            <a:ext cx="6702503" cy="1146268"/>
          </a:xfrm>
        </p:spPr>
        <p:txBody>
          <a:bodyPr lIns="46800" tIns="46800">
            <a:normAutofit/>
          </a:bodyPr>
          <a:lstStyle>
            <a:lvl1pPr marL="0" indent="0" algn="l">
              <a:lnSpc>
                <a:spcPct val="100000"/>
              </a:lnSpc>
              <a:spcBef>
                <a:spcPts val="2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376BBCB-9D75-3DF8-A2A9-454B4245F3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17307" y="237600"/>
            <a:ext cx="238834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47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-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9C600F2-000A-232F-A28B-5E59ADB8A454}"/>
              </a:ext>
            </a:extLst>
          </p:cNvPr>
          <p:cNvSpPr txBox="1"/>
          <p:nvPr userDrawn="1"/>
        </p:nvSpPr>
        <p:spPr>
          <a:xfrm>
            <a:off x="10016359" y="1156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26ED13F-2596-73ED-EB17-264842FCACFC}"/>
              </a:ext>
            </a:extLst>
          </p:cNvPr>
          <p:cNvSpPr/>
          <p:nvPr userDrawn="1"/>
        </p:nvSpPr>
        <p:spPr>
          <a:xfrm>
            <a:off x="4596384" y="1828800"/>
            <a:ext cx="7595616" cy="4194048"/>
          </a:xfrm>
          <a:prstGeom prst="rect">
            <a:avLst/>
          </a:prstGeom>
          <a:solidFill>
            <a:srgbClr val="2141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C99E389B-D11F-ECCE-5FD8-E8F3A3359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8917" y="2194789"/>
            <a:ext cx="6702503" cy="1146268"/>
          </a:xfrm>
        </p:spPr>
        <p:txBody>
          <a:bodyPr lIns="46800" anchor="b" anchorCtr="0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049ED29A-820D-4DA4-E7C5-371052553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8917" y="3383049"/>
            <a:ext cx="6702503" cy="1531403"/>
          </a:xfrm>
        </p:spPr>
        <p:txBody>
          <a:bodyPr lIns="46800" tIns="468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8481CAB-CEB9-6FCF-C00F-6DA6FCAD79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21144" y="5018400"/>
            <a:ext cx="2388340" cy="900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7C8C5F3-FCC7-9443-67F7-97CF31EA39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68000" y="5184000"/>
            <a:ext cx="2662720" cy="5652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6018385-685C-B0D2-D27B-93D7241CE7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7600" y="0"/>
            <a:ext cx="3638215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47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2A203-238F-4C01-146C-F336288C0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940A86-5085-B166-6652-158153E235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30000"/>
            <a:ext cx="5181600" cy="47808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1C2938E-B112-F0D4-612F-1195168DD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30000"/>
            <a:ext cx="5181600" cy="47808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2B13F72-1488-1C10-8615-66646D472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67D5-F31D-4C45-9622-D99FB32FCA2B}" type="datetime1">
              <a:rPr lang="de-DE" smtClean="0"/>
              <a:t>26.09.2025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4CEDEA-EBDB-6876-D355-C4952442F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Europäischer Landwirtschaftsfonds für die Entwicklung des ländlichen Raums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9A1CFC-AD29-C4D2-4433-6937C9F97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6C7B-703E-D34E-B6BA-F932FC4EF7C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17EE468-A16E-E157-A08E-CFFEF6684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17307" y="237600"/>
            <a:ext cx="238834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67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71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0231D08-31F5-0366-B169-86D935676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320675"/>
            <a:ext cx="8990969" cy="996681"/>
          </a:xfrm>
          <a:prstGeom prst="rect">
            <a:avLst/>
          </a:prstGeom>
        </p:spPr>
        <p:txBody>
          <a:bodyPr vert="horz" lIns="90000" tIns="45720" rIns="50400" bIns="45720" rtlCol="0" anchor="ctr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F45DEF6-1EDF-CFA1-1CE5-AB36772A3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000" y="1530000"/>
            <a:ext cx="10515600" cy="4780800"/>
          </a:xfrm>
          <a:prstGeom prst="rect">
            <a:avLst/>
          </a:prstGeom>
        </p:spPr>
        <p:txBody>
          <a:bodyPr vert="horz" lIns="90000" tIns="0" rIns="9000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744813-75B6-473D-A529-BF56636FF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4432" y="6541200"/>
            <a:ext cx="925460" cy="124534"/>
          </a:xfrm>
          <a:prstGeom prst="rect">
            <a:avLst/>
          </a:prstGeom>
        </p:spPr>
        <p:txBody>
          <a:bodyPr vert="horz" lIns="0" tIns="0" rIns="91440" bIns="45720" rtlCol="0" anchor="t" anchorCtr="0"/>
          <a:lstStyle>
            <a:lvl1pPr algn="l">
              <a:defRPr sz="900">
                <a:solidFill>
                  <a:srgbClr val="B7C7D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81F7C6-A0DE-45C2-ACD3-4BEB7B4D41A1}" type="datetime1">
              <a:rPr lang="de-DE" smtClean="0"/>
              <a:t>26.09.2025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941874-4A78-D298-4C53-6513E218D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40001" y="6541200"/>
            <a:ext cx="4320000" cy="124534"/>
          </a:xfrm>
          <a:prstGeom prst="rect">
            <a:avLst/>
          </a:prstGeom>
        </p:spPr>
        <p:txBody>
          <a:bodyPr vert="horz" lIns="91440" tIns="0" rIns="0" bIns="45720" rtlCol="0" anchor="t" anchorCtr="0"/>
          <a:lstStyle>
            <a:lvl1pPr algn="r">
              <a:defRPr sz="900">
                <a:solidFill>
                  <a:srgbClr val="B7C7D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Europäischer Landwirtschaftsfonds für die Entwicklung des ländlichen Raums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485505-A575-5D76-4CB3-1D3268495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1999" y="6541200"/>
            <a:ext cx="462433" cy="124534"/>
          </a:xfrm>
          <a:prstGeom prst="rect">
            <a:avLst/>
          </a:prstGeom>
        </p:spPr>
        <p:txBody>
          <a:bodyPr vert="horz" lIns="0" tIns="0" rIns="91440" bIns="45720" rtlCol="0" anchor="t" anchorCtr="0"/>
          <a:lstStyle>
            <a:lvl1pPr algn="l">
              <a:defRPr sz="900">
                <a:solidFill>
                  <a:srgbClr val="B7C7D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C96C7B-703E-D34E-B6BA-F932FC4EF7C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144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0" r:id="rId4"/>
    <p:sldLayoutId id="2147483654" r:id="rId5"/>
    <p:sldLayoutId id="2147483655" r:id="rId6"/>
    <p:sldLayoutId id="2147483663" r:id="rId7"/>
    <p:sldLayoutId id="2147483662" r:id="rId8"/>
    <p:sldLayoutId id="2147483664" r:id="rId9"/>
    <p:sldLayoutId id="2147483652" r:id="rId10"/>
    <p:sldLayoutId id="2147483665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21415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tabLst/>
        <a:defRPr sz="1800" kern="1200">
          <a:solidFill>
            <a:srgbClr val="21415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60363" indent="-182563" algn="l" defTabSz="914400" rtl="0" eaLnBrk="1" latinLnBrk="0" hangingPunct="1">
        <a:lnSpc>
          <a:spcPct val="10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tabLst/>
        <a:defRPr sz="1800" kern="1200">
          <a:solidFill>
            <a:srgbClr val="21415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38163" indent="-177800" algn="l" defTabSz="914400" rtl="0" eaLnBrk="1" latinLnBrk="0" hangingPunct="1">
        <a:lnSpc>
          <a:spcPct val="10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tabLst/>
        <a:defRPr sz="1800" kern="1200">
          <a:solidFill>
            <a:srgbClr val="21415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14375" indent="-176213" algn="l" defTabSz="914400" rtl="0" eaLnBrk="1" latinLnBrk="0" hangingPunct="1">
        <a:lnSpc>
          <a:spcPct val="10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tabLst/>
        <a:defRPr sz="1800" kern="1200">
          <a:solidFill>
            <a:srgbClr val="21415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92175" indent="-177800" algn="l" defTabSz="914400" rtl="0" eaLnBrk="1" latinLnBrk="0" hangingPunct="1">
        <a:lnSpc>
          <a:spcPct val="10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tabLst/>
        <a:defRPr sz="1800" kern="1200">
          <a:solidFill>
            <a:srgbClr val="21415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://www.eler.brandenburg.de/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eler.brandenburg.de/eler/de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44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1.e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43.emf"/><Relationship Id="rId4" Type="http://schemas.openxmlformats.org/officeDocument/2006/relationships/image" Target="../media/image40.emf"/><Relationship Id="rId9" Type="http://schemas.openxmlformats.org/officeDocument/2006/relationships/oleObject" Target="../embeddings/oleObject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Förderperiode 2014 bis 2022 Abschlussveranstaltung am </a:t>
            </a:r>
            <a:br>
              <a:rPr lang="de-DE" dirty="0" smtClean="0"/>
            </a:br>
            <a:r>
              <a:rPr lang="de-DE" dirty="0" smtClean="0"/>
              <a:t>18. September 2025</a:t>
            </a:r>
            <a:br>
              <a:rPr lang="de-DE" dirty="0" smtClean="0"/>
            </a:br>
            <a:r>
              <a:rPr lang="de-DE" dirty="0" smtClean="0"/>
              <a:t>Schloss Ribbeck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7872413" y="6540500"/>
            <a:ext cx="4319587" cy="125413"/>
          </a:xfrm>
        </p:spPr>
        <p:txBody>
          <a:bodyPr/>
          <a:lstStyle/>
          <a:p>
            <a:pPr defTabSz="914312"/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1084263" y="2178050"/>
            <a:ext cx="11107737" cy="4141788"/>
          </a:xfrm>
        </p:spPr>
        <p:txBody>
          <a:bodyPr>
            <a:noAutofit/>
          </a:bodyPr>
          <a:lstStyle/>
          <a:p>
            <a:pPr marL="327927" indent="-327927">
              <a:buFont typeface="Wingdings" panose="05000000000000000000" pitchFamily="2" charset="2"/>
              <a:buChar char="Ø"/>
            </a:pPr>
            <a:r>
              <a:rPr lang="de-DE" sz="1600" dirty="0" smtClean="0">
                <a:latin typeface="+mj-lt"/>
              </a:rPr>
              <a:t>Text</a:t>
            </a:r>
            <a:endParaRPr lang="de-DE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585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Überblick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999" y="1145905"/>
            <a:ext cx="11471826" cy="5645419"/>
          </a:xfrm>
        </p:spPr>
        <p:txBody>
          <a:bodyPr>
            <a:noAutofit/>
          </a:bodyPr>
          <a:lstStyle/>
          <a:p>
            <a:pPr marL="28575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Was für eine Förderperiode!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2000" dirty="0"/>
              <a:t>	</a:t>
            </a:r>
            <a:r>
              <a:rPr lang="de-DE" sz="2000" dirty="0" smtClean="0"/>
              <a:t>Genese der Förderperiode 2014 bis 2022 und Änderungen im Vergleich zur Förderperiode 	2007 bis 2013</a:t>
            </a:r>
          </a:p>
          <a:p>
            <a:pPr marL="28575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Welche Möglichkeiten boten sich?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2000" dirty="0" smtClean="0"/>
              <a:t>	Förderarchitektur, verfügbare Mittel und Fördervorschriften </a:t>
            </a:r>
          </a:p>
          <a:p>
            <a:pPr marL="28575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Welche Hürden waren zu überwinden?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2000" dirty="0" smtClean="0"/>
              <a:t>	Herausforderungen und Hemmnisse</a:t>
            </a:r>
          </a:p>
          <a:p>
            <a:pPr marL="28575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Ohne die vielen Akteure wäre nichts gegangen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2000" dirty="0" smtClean="0"/>
              <a:t>	Umsetzungsstrukturen </a:t>
            </a:r>
          </a:p>
          <a:p>
            <a:pPr marL="28575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Der ELER im Lichte der Öffentlichkeit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2000" dirty="0" smtClean="0"/>
              <a:t>	Öffentlichkeitsarbeit </a:t>
            </a:r>
          </a:p>
          <a:p>
            <a:pPr marL="28575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Der ELER – eine Erfolgsgeschichte 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2000" dirty="0"/>
              <a:t>	</a:t>
            </a:r>
            <a:r>
              <a:rPr lang="de-DE" sz="2000" dirty="0" smtClean="0"/>
              <a:t>Bilanzbroschüre </a:t>
            </a:r>
          </a:p>
          <a:p>
            <a:pPr marL="28575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Fazit</a:t>
            </a:r>
            <a:endParaRPr lang="de-DE" sz="20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740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Genese des EPLR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8" name="Eingekerbter Pfeil nach rechts 7"/>
          <p:cNvSpPr/>
          <p:nvPr/>
        </p:nvSpPr>
        <p:spPr>
          <a:xfrm rot="5400000">
            <a:off x="-2133835" y="3739228"/>
            <a:ext cx="5718681" cy="366463"/>
          </a:xfrm>
          <a:prstGeom prst="notch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Inhaltsplatzhalter 2"/>
          <p:cNvSpPr txBox="1">
            <a:spLocks/>
          </p:cNvSpPr>
          <p:nvPr/>
        </p:nvSpPr>
        <p:spPr>
          <a:xfrm>
            <a:off x="926176" y="1064944"/>
            <a:ext cx="10338525" cy="5793056"/>
          </a:xfrm>
          <a:prstGeom prst="rect">
            <a:avLst/>
          </a:prstGeom>
        </p:spPr>
        <p:txBody>
          <a:bodyPr vert="horz" lIns="90000" tIns="0" rIns="504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FontTx/>
              <a:buNone/>
              <a:tabLst/>
              <a:defRPr sz="1800" kern="1200">
                <a:solidFill>
                  <a:srgbClr val="21415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78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FontTx/>
              <a:buNone/>
              <a:tabLst/>
              <a:defRPr sz="1800" kern="1200">
                <a:solidFill>
                  <a:srgbClr val="21415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4988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FontTx/>
              <a:buNone/>
              <a:tabLst/>
              <a:defRPr sz="1800" kern="1200">
                <a:solidFill>
                  <a:srgbClr val="21415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779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FontTx/>
              <a:buNone/>
              <a:tabLst/>
              <a:defRPr sz="1800" kern="1200">
                <a:solidFill>
                  <a:srgbClr val="21415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FontTx/>
              <a:buNone/>
              <a:tabLst/>
              <a:defRPr sz="1800" kern="1200">
                <a:solidFill>
                  <a:srgbClr val="21415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12/2010 </a:t>
            </a:r>
            <a:r>
              <a:rPr lang="de-DE" sz="1300" dirty="0" smtClean="0"/>
              <a:t>ELER Jahrestagung - Auftakt der Diskussion zur FP 2014-2020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/>
              <a:t>Ende </a:t>
            </a:r>
            <a:r>
              <a:rPr lang="de-DE" sz="1300" b="1" dirty="0" smtClean="0"/>
              <a:t>2011 </a:t>
            </a:r>
            <a:r>
              <a:rPr lang="de-DE" sz="1300" dirty="0" smtClean="0"/>
              <a:t>Etablierung einer „AG </a:t>
            </a:r>
            <a:r>
              <a:rPr lang="de-DE" sz="1300" dirty="0"/>
              <a:t>ELER“ im </a:t>
            </a:r>
            <a:r>
              <a:rPr lang="de-DE" sz="1300" dirty="0" smtClean="0"/>
              <a:t>MIL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03/2012 </a:t>
            </a:r>
            <a:r>
              <a:rPr lang="de-DE" sz="1300" dirty="0" smtClean="0"/>
              <a:t>Infoveranstaltung </a:t>
            </a:r>
            <a:r>
              <a:rPr lang="de-DE" sz="1300" dirty="0" err="1" smtClean="0"/>
              <a:t>WiSo</a:t>
            </a:r>
            <a:r>
              <a:rPr lang="de-DE" sz="1300" dirty="0" smtClean="0"/>
              <a:t>-Partner </a:t>
            </a:r>
            <a:r>
              <a:rPr lang="de-DE" sz="1300" dirty="0"/>
              <a:t>und </a:t>
            </a:r>
            <a:r>
              <a:rPr lang="de-DE" sz="1300" dirty="0" smtClean="0"/>
              <a:t>Ressorts der Landesregierung</a:t>
            </a:r>
            <a:endParaRPr lang="de-DE" sz="13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/>
              <a:t>Herbst </a:t>
            </a:r>
            <a:r>
              <a:rPr lang="de-DE" sz="1300" b="1" dirty="0" smtClean="0"/>
              <a:t>2012 </a:t>
            </a:r>
            <a:r>
              <a:rPr lang="de-DE" sz="1300" dirty="0" smtClean="0"/>
              <a:t>Erste verwaltungsinterne </a:t>
            </a:r>
            <a:r>
              <a:rPr lang="de-DE" sz="1300" dirty="0"/>
              <a:t>Festlegungen von </a:t>
            </a:r>
            <a:r>
              <a:rPr lang="de-DE" sz="1300" dirty="0" smtClean="0"/>
              <a:t>ELER Prioritäten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12/2012</a:t>
            </a:r>
            <a:r>
              <a:rPr lang="de-DE" sz="1300" dirty="0" smtClean="0"/>
              <a:t> </a:t>
            </a:r>
            <a:r>
              <a:rPr lang="de-DE" sz="1300" dirty="0"/>
              <a:t>Präsentation der gemeinsamen SÖA/SWOT mit den EU-Fonds EFRE und ESF in Landtagsausschüssen</a:t>
            </a:r>
            <a:endParaRPr lang="de-DE" sz="1300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/>
              <a:t>11/2013 </a:t>
            </a:r>
            <a:r>
              <a:rPr lang="de-DE" sz="1300" dirty="0"/>
              <a:t>Bekanntmachung 2. Entwurf des </a:t>
            </a:r>
            <a:r>
              <a:rPr lang="de-DE" sz="1300" dirty="0" smtClean="0"/>
              <a:t>EPLR</a:t>
            </a:r>
            <a:endParaRPr lang="de-DE" sz="13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12/2013 </a:t>
            </a:r>
            <a:r>
              <a:rPr lang="de-DE" sz="1300" dirty="0" smtClean="0"/>
              <a:t>1305/2013 „ELER-VO“ in Kraft gesetzt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02/2014 </a:t>
            </a:r>
            <a:r>
              <a:rPr lang="de-DE" sz="1300" dirty="0" smtClean="0"/>
              <a:t>ELER Jahrestagung</a:t>
            </a:r>
            <a:endParaRPr lang="de-DE" sz="1300" b="1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07/2014 </a:t>
            </a:r>
            <a:r>
              <a:rPr lang="de-DE" sz="1300" dirty="0"/>
              <a:t>Übermittlung EPLR an EU-Kommission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10/2014 </a:t>
            </a:r>
            <a:r>
              <a:rPr lang="de-DE" sz="1300" dirty="0" smtClean="0"/>
              <a:t>Stellungnahmen </a:t>
            </a:r>
            <a:r>
              <a:rPr lang="de-DE" sz="1300" dirty="0"/>
              <a:t>der </a:t>
            </a:r>
            <a:r>
              <a:rPr lang="de-DE" sz="1300" dirty="0" smtClean="0"/>
              <a:t>EU-KOM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/>
              <a:t>11/2014 </a:t>
            </a:r>
            <a:r>
              <a:rPr lang="de-DE" sz="1300" dirty="0" smtClean="0"/>
              <a:t>Auswahl der LEADER-Regionen – Wettbewerb-Ergebnisse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03/2015 </a:t>
            </a:r>
            <a:r>
              <a:rPr lang="de-DE" sz="1300" dirty="0" smtClean="0"/>
              <a:t>Finale </a:t>
            </a:r>
            <a:r>
              <a:rPr lang="de-DE" sz="1300" dirty="0"/>
              <a:t>Übermittlung </a:t>
            </a:r>
            <a:r>
              <a:rPr lang="de-DE" sz="1300" dirty="0" smtClean="0"/>
              <a:t>EPLR und Übermittlung </a:t>
            </a:r>
            <a:r>
              <a:rPr lang="de-DE" sz="1300" dirty="0"/>
              <a:t>„</a:t>
            </a:r>
            <a:r>
              <a:rPr lang="de-DE" sz="1300" dirty="0" err="1"/>
              <a:t>Comfort</a:t>
            </a:r>
            <a:r>
              <a:rPr lang="de-DE" sz="1300" dirty="0"/>
              <a:t> </a:t>
            </a:r>
            <a:r>
              <a:rPr lang="de-DE" sz="1300" dirty="0" err="1"/>
              <a:t>letter</a:t>
            </a:r>
            <a:r>
              <a:rPr lang="de-DE" sz="1300" dirty="0"/>
              <a:t>“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05/2015 </a:t>
            </a:r>
            <a:r>
              <a:rPr lang="de-DE" sz="1300" dirty="0" smtClean="0"/>
              <a:t>Genehmigung </a:t>
            </a:r>
            <a:r>
              <a:rPr lang="de-DE" sz="1300" dirty="0"/>
              <a:t>des </a:t>
            </a:r>
            <a:r>
              <a:rPr lang="de-DE" sz="1300" dirty="0" smtClean="0"/>
              <a:t>EPLR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06/2015</a:t>
            </a:r>
            <a:r>
              <a:rPr lang="de-DE" sz="1300" dirty="0" smtClean="0"/>
              <a:t> Kick-off FP 2014 bis 2020 mit Herrn Ministerpräsident Dr. Dietmar </a:t>
            </a:r>
            <a:r>
              <a:rPr lang="de-DE" sz="1300" dirty="0" err="1" smtClean="0"/>
              <a:t>Woidke</a:t>
            </a:r>
            <a:endParaRPr lang="de-DE" sz="1300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09/2017</a:t>
            </a:r>
            <a:r>
              <a:rPr lang="de-DE" sz="1300" dirty="0" smtClean="0"/>
              <a:t> ELER Jahrestagung – erste Diskussionen zur FP nach 2020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2018</a:t>
            </a:r>
            <a:r>
              <a:rPr lang="de-DE" sz="1300" dirty="0" smtClean="0"/>
              <a:t> fortlaufende Umsetzung der ELER-Fördervorschriften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2019</a:t>
            </a:r>
            <a:r>
              <a:rPr lang="de-DE" sz="1300" dirty="0" smtClean="0"/>
              <a:t> Leistungsüberprüfung EPLR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12/2020</a:t>
            </a:r>
            <a:r>
              <a:rPr lang="de-DE" sz="1300" dirty="0" smtClean="0"/>
              <a:t> Inkraftsetzung der Übergangs-VO (EU) 2020/2220 zur Verlängerung der FP um zwei Jahre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02/2021</a:t>
            </a:r>
            <a:r>
              <a:rPr lang="de-DE" sz="1300" dirty="0" smtClean="0"/>
              <a:t> ELER Infoveranstaltung in Corona geprägter Zeit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2022</a:t>
            </a:r>
            <a:r>
              <a:rPr lang="de-DE" sz="1300" dirty="0" smtClean="0"/>
              <a:t> ELER Jahrestagung &amp; Kick-off Veranstaltung zur FP ab 2023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300" b="1" dirty="0" smtClean="0"/>
              <a:t>2023</a:t>
            </a:r>
            <a:r>
              <a:rPr lang="de-DE" sz="1300" dirty="0" smtClean="0"/>
              <a:t> Beginn der FP 2023 bis </a:t>
            </a:r>
            <a:r>
              <a:rPr lang="de-DE" sz="1300" dirty="0"/>
              <a:t>2027 – </a:t>
            </a:r>
            <a:r>
              <a:rPr lang="de-DE" sz="1300" dirty="0" smtClean="0"/>
              <a:t>Existenz zweier sich überlappender Förderperioden</a:t>
            </a:r>
            <a:endParaRPr lang="de-DE" sz="1300" dirty="0"/>
          </a:p>
        </p:txBody>
      </p:sp>
    </p:spTree>
    <p:extLst>
      <p:ext uri="{BB962C8B-B14F-4D97-AF65-F5344CB8AC3E}">
        <p14:creationId xmlns:p14="http://schemas.microsoft.com/office/powerpoint/2010/main" val="43755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379" y="320883"/>
            <a:ext cx="9260341" cy="996614"/>
          </a:xfrm>
        </p:spPr>
        <p:txBody>
          <a:bodyPr>
            <a:normAutofit/>
          </a:bodyPr>
          <a:lstStyle/>
          <a:p>
            <a:r>
              <a:rPr lang="de-DE" dirty="0"/>
              <a:t>Genese der Förderperiode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12"/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379" y="1317496"/>
            <a:ext cx="11482800" cy="5007104"/>
          </a:xfrm>
        </p:spPr>
        <p:txBody>
          <a:bodyPr>
            <a:noAutofit/>
          </a:bodyPr>
          <a:lstStyle/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latin typeface="+mj-lt"/>
              </a:rPr>
              <a:t>Auftakt der Diskussionen zur FP 2014 – 2020 im Rahmen ELER-Jahresveranstaltung am 8. Dezember 2010 in der Burg </a:t>
            </a:r>
            <a:r>
              <a:rPr lang="de-DE" sz="1600" dirty="0" smtClean="0">
                <a:latin typeface="+mj-lt"/>
              </a:rPr>
              <a:t>Storkow</a:t>
            </a:r>
            <a:endParaRPr lang="de-DE" sz="1600" dirty="0">
              <a:latin typeface="+mj-lt"/>
            </a:endParaRPr>
          </a:p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latin typeface="+mj-lt"/>
              </a:rPr>
              <a:t>Ende </a:t>
            </a:r>
            <a:r>
              <a:rPr lang="de-DE" sz="1600" dirty="0">
                <a:latin typeface="+mj-lt"/>
              </a:rPr>
              <a:t>2011 Installierung einer ressortinternen Arbeitsgruppe „ELER 2014“ </a:t>
            </a:r>
            <a:r>
              <a:rPr lang="de-DE" sz="1600" dirty="0" smtClean="0">
                <a:latin typeface="+mj-lt"/>
              </a:rPr>
              <a:t>mit </a:t>
            </a:r>
            <a:r>
              <a:rPr lang="de-DE" sz="2800" dirty="0">
                <a:latin typeface="+mj-lt"/>
              </a:rPr>
              <a:t>32</a:t>
            </a:r>
            <a:r>
              <a:rPr lang="de-DE" sz="1600" dirty="0">
                <a:latin typeface="+mj-lt"/>
              </a:rPr>
              <a:t> Beratungen!</a:t>
            </a:r>
          </a:p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latin typeface="+mj-lt"/>
              </a:rPr>
              <a:t>22. März 2012 Informationsveranstaltung </a:t>
            </a:r>
            <a:r>
              <a:rPr lang="de-DE" sz="1600" dirty="0" err="1">
                <a:latin typeface="+mj-lt"/>
              </a:rPr>
              <a:t>WiSo</a:t>
            </a:r>
            <a:r>
              <a:rPr lang="de-DE" sz="1600" dirty="0">
                <a:latin typeface="+mj-lt"/>
              </a:rPr>
              <a:t>-Partner und Ressorts</a:t>
            </a:r>
          </a:p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latin typeface="+mj-lt"/>
              </a:rPr>
              <a:t>Ausschreibung </a:t>
            </a:r>
            <a:r>
              <a:rPr lang="de-DE" sz="1600" dirty="0" smtClean="0">
                <a:latin typeface="+mj-lt"/>
              </a:rPr>
              <a:t>SÖA/SWOT</a:t>
            </a:r>
            <a:r>
              <a:rPr lang="de-DE" sz="1600" dirty="0">
                <a:latin typeface="+mj-lt"/>
              </a:rPr>
              <a:t>, </a:t>
            </a:r>
            <a:r>
              <a:rPr lang="de-DE" sz="1600" dirty="0" smtClean="0">
                <a:latin typeface="+mj-lt"/>
              </a:rPr>
              <a:t>Ex-ante-Evaluierung </a:t>
            </a:r>
            <a:r>
              <a:rPr lang="de-DE" sz="1600" dirty="0">
                <a:latin typeface="+mj-lt"/>
              </a:rPr>
              <a:t>und SUP sowie Unterstützungsleistung zur Erstellung des EPLR</a:t>
            </a:r>
          </a:p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latin typeface="+mj-lt"/>
              </a:rPr>
              <a:t>Abstimmungen mit </a:t>
            </a:r>
            <a:r>
              <a:rPr lang="de-DE" sz="1600" dirty="0" smtClean="0">
                <a:latin typeface="+mj-lt"/>
              </a:rPr>
              <a:t>Verwaltungsbehörden EFRE </a:t>
            </a:r>
            <a:r>
              <a:rPr lang="de-DE" sz="1600" dirty="0">
                <a:latin typeface="+mj-lt"/>
              </a:rPr>
              <a:t>und </a:t>
            </a:r>
            <a:r>
              <a:rPr lang="de-DE" sz="1600" dirty="0" smtClean="0">
                <a:latin typeface="+mj-lt"/>
              </a:rPr>
              <a:t>ESF </a:t>
            </a:r>
            <a:r>
              <a:rPr lang="de-DE" sz="1600" dirty="0">
                <a:latin typeface="+mj-lt"/>
              </a:rPr>
              <a:t>zur fondsübergreifenden Zusammenarbeit (CLLD)</a:t>
            </a:r>
          </a:p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latin typeface="+mj-lt"/>
              </a:rPr>
              <a:t>Herbst 2012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Erste verwaltungsinterne Festlegungen von Prioritäten in Abstimmung mit anderen Ressorts der Landesregierung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Parallel: Abstimmungen zur </a:t>
            </a:r>
            <a:r>
              <a:rPr lang="de-DE" sz="1600" dirty="0" smtClean="0">
                <a:latin typeface="+mj-lt"/>
              </a:rPr>
              <a:t>sozioökonomischen Analyse und SWOT-Analyse </a:t>
            </a:r>
            <a:r>
              <a:rPr lang="de-DE" sz="1600" dirty="0">
                <a:latin typeface="+mj-lt"/>
              </a:rPr>
              <a:t>sowie zur </a:t>
            </a:r>
            <a:r>
              <a:rPr lang="de-DE" sz="1600" dirty="0" smtClean="0">
                <a:latin typeface="+mj-lt"/>
              </a:rPr>
              <a:t>Ex-ante-Evaluierung</a:t>
            </a:r>
            <a:endParaRPr lang="de-DE" sz="1600" dirty="0">
              <a:latin typeface="+mj-lt"/>
            </a:endParaRPr>
          </a:p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latin typeface="+mj-lt"/>
              </a:rPr>
              <a:t>Ende 2012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Präsentation der Vorstellungen zur künftigen Förderung und Diskussion mit den </a:t>
            </a:r>
            <a:r>
              <a:rPr lang="de-DE" sz="1600" dirty="0" err="1" smtClean="0">
                <a:latin typeface="+mj-lt"/>
              </a:rPr>
              <a:t>WiSo</a:t>
            </a:r>
            <a:r>
              <a:rPr lang="de-DE" sz="1600" dirty="0" smtClean="0">
                <a:latin typeface="+mj-lt"/>
              </a:rPr>
              <a:t>-Partnern </a:t>
            </a:r>
            <a:r>
              <a:rPr lang="de-DE" sz="1600" dirty="0">
                <a:latin typeface="+mj-lt"/>
              </a:rPr>
              <a:t>und Ressorts im Rahmen der </a:t>
            </a:r>
            <a:r>
              <a:rPr lang="de-DE" sz="1600" dirty="0" smtClean="0">
                <a:latin typeface="+mj-lt"/>
              </a:rPr>
              <a:t>ELER-Jahrestagung </a:t>
            </a:r>
            <a:r>
              <a:rPr lang="de-DE" sz="1600" dirty="0">
                <a:latin typeface="+mj-lt"/>
              </a:rPr>
              <a:t>in verschiedenen Workshops am 28. November 2012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+mj-lt"/>
              </a:rPr>
              <a:t>parallele </a:t>
            </a:r>
            <a:r>
              <a:rPr lang="de-DE" sz="1600" dirty="0">
                <a:latin typeface="+mj-lt"/>
              </a:rPr>
              <a:t>Erarbeitung des neuen EPLR einschließlich </a:t>
            </a:r>
            <a:r>
              <a:rPr lang="de-DE" sz="1600" dirty="0" smtClean="0">
                <a:latin typeface="+mj-lt"/>
              </a:rPr>
              <a:t>Ex-ante-Evaluierung </a:t>
            </a:r>
            <a:r>
              <a:rPr lang="de-DE" sz="1600" dirty="0">
                <a:latin typeface="+mj-lt"/>
              </a:rPr>
              <a:t>und </a:t>
            </a:r>
            <a:r>
              <a:rPr lang="de-DE" sz="1600" dirty="0" smtClean="0">
                <a:latin typeface="+mj-lt"/>
              </a:rPr>
              <a:t>SUP</a:t>
            </a:r>
            <a:endParaRPr lang="de-DE" sz="1600" dirty="0">
              <a:latin typeface="+mj-lt"/>
            </a:endParaRP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Präsentation der gemeinsamen SÖA/SWOT </a:t>
            </a:r>
            <a:r>
              <a:rPr lang="de-DE" sz="1600" dirty="0" smtClean="0">
                <a:latin typeface="+mj-lt"/>
              </a:rPr>
              <a:t>mit </a:t>
            </a:r>
            <a:r>
              <a:rPr lang="de-DE" sz="1600" dirty="0">
                <a:latin typeface="+mj-lt"/>
              </a:rPr>
              <a:t>den EU-Fonds EFRE und ESF in Landtagsausschüssen am </a:t>
            </a:r>
            <a:r>
              <a:rPr lang="de-DE" sz="1600" dirty="0" smtClean="0">
                <a:latin typeface="+mj-lt"/>
              </a:rPr>
              <a:t>        19. Dezember 2012 </a:t>
            </a:r>
            <a:endParaRPr lang="de-DE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968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Genese der </a:t>
            </a:r>
            <a:r>
              <a:rPr lang="de-DE" dirty="0" smtClean="0"/>
              <a:t>Förderperiode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96000" y="1317356"/>
            <a:ext cx="11699747" cy="534837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2000" b="1" dirty="0"/>
              <a:t>Zwischenergebnisse 2012</a:t>
            </a:r>
            <a:r>
              <a:rPr lang="de-DE" sz="2000" b="1" dirty="0" smtClean="0"/>
              <a:t>:</a:t>
            </a:r>
          </a:p>
          <a:p>
            <a:pPr marL="463550" lvl="1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Förderanmeldungen</a:t>
            </a:r>
            <a:endParaRPr lang="de-DE" sz="2000" dirty="0"/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800" dirty="0"/>
              <a:t>42</a:t>
            </a:r>
            <a:r>
              <a:rPr lang="de-DE" sz="2000" dirty="0"/>
              <a:t> </a:t>
            </a:r>
            <a:r>
              <a:rPr lang="de-DE" sz="2000" dirty="0" smtClean="0"/>
              <a:t>Förderanmeldungen</a:t>
            </a:r>
            <a:endParaRPr lang="de-DE" sz="2000" dirty="0"/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vorwiegend MIL- und MUGV- Bedarfe (</a:t>
            </a:r>
            <a:r>
              <a:rPr lang="de-DE" sz="2000" dirty="0" smtClean="0"/>
              <a:t>fachlich-inhaltlicher </a:t>
            </a:r>
            <a:r>
              <a:rPr lang="de-DE" sz="2000" dirty="0"/>
              <a:t>Bezug zur Aufgaben- und Zielsetzung des ELER ab 2014) aber auch MBJS und MWFK- Anmeldungen </a:t>
            </a:r>
            <a:endParaRPr lang="de-DE" sz="2000" dirty="0" smtClean="0"/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endParaRPr lang="de-DE" sz="2000" dirty="0"/>
          </a:p>
          <a:p>
            <a:pPr marL="463550" lvl="1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/>
              <a:t>Festlegung </a:t>
            </a:r>
            <a:r>
              <a:rPr lang="de-DE" sz="2000" dirty="0"/>
              <a:t>von </a:t>
            </a:r>
            <a:r>
              <a:rPr lang="de-DE" sz="2800" dirty="0"/>
              <a:t>4 </a:t>
            </a:r>
            <a:r>
              <a:rPr lang="de-DE" sz="2000" dirty="0" smtClean="0"/>
              <a:t>ELER</a:t>
            </a:r>
            <a:r>
              <a:rPr lang="de-DE" sz="2800" dirty="0" smtClean="0"/>
              <a:t>-</a:t>
            </a:r>
            <a:r>
              <a:rPr lang="de-DE" sz="2000" dirty="0" smtClean="0"/>
              <a:t>Schwerpunktbereichen</a:t>
            </a:r>
            <a:endParaRPr lang="de-DE" sz="2000" dirty="0"/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Maßnahmen im Bereich Bildung, Kompetenz, Kooperation und Innovation im ländlichen Raum</a:t>
            </a:r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Investitionsförderung mit Agrarbezug</a:t>
            </a:r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Maßnahmen im Bereich Klimawandel, Umwelt und Naturschutz</a:t>
            </a:r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Ländliche Entwicklung und LEADER (von der örtlichen Bevölkerung betriebene integrierte Maßnahmen zur lokalen Entwicklung) 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13118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Genese der </a:t>
            </a:r>
            <a:r>
              <a:rPr lang="de-DE" dirty="0" smtClean="0"/>
              <a:t>Förderperiode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>
                <a:latin typeface="+mj-lt"/>
              </a:rPr>
              <a:t>November 2013 - 2. Entwurf des EPLR auf der Internetseite des ELER www.eler.brandenburg.de eingestellt </a:t>
            </a:r>
            <a:r>
              <a:rPr lang="de-DE" sz="2000" dirty="0" smtClean="0">
                <a:latin typeface="+mj-lt"/>
              </a:rPr>
              <a:t>- Aufruf </a:t>
            </a:r>
            <a:r>
              <a:rPr lang="de-DE" sz="2000" dirty="0">
                <a:latin typeface="+mj-lt"/>
              </a:rPr>
              <a:t>zum Einreichen von Stellungnahmen und Hinweisen erfolgt</a:t>
            </a:r>
          </a:p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de-DE" sz="2000" dirty="0">
              <a:latin typeface="+mj-lt"/>
            </a:endParaRPr>
          </a:p>
          <a:p>
            <a:pPr marL="327927" indent="-327927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>
                <a:latin typeface="+mj-lt"/>
              </a:rPr>
              <a:t>Nach umfangreichem Konsultationsprozess</a:t>
            </a:r>
            <a:r>
              <a:rPr lang="de-DE" sz="2000" dirty="0" smtClean="0">
                <a:latin typeface="+mj-lt"/>
              </a:rPr>
              <a:t>:</a:t>
            </a:r>
          </a:p>
          <a:p>
            <a:pPr marL="862915" lvl="2" indent="-32792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Übermittlung </a:t>
            </a:r>
            <a:r>
              <a:rPr lang="de-DE" sz="2000" dirty="0">
                <a:latin typeface="+mj-lt"/>
              </a:rPr>
              <a:t>EPLR am 2. Juli 2014 an </a:t>
            </a:r>
            <a:r>
              <a:rPr lang="de-DE" sz="2000" dirty="0" smtClean="0">
                <a:latin typeface="+mj-lt"/>
              </a:rPr>
              <a:t>EU-Kommission</a:t>
            </a:r>
            <a:endParaRPr lang="de-DE" sz="2000" dirty="0">
              <a:latin typeface="+mj-lt"/>
            </a:endParaRPr>
          </a:p>
          <a:p>
            <a:pPr marL="862915" lvl="2" indent="-32792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+mj-lt"/>
              </a:rPr>
              <a:t>Stellungnahmen der EU-KOM Anfang Oktober 2014 </a:t>
            </a:r>
            <a:r>
              <a:rPr lang="de-DE" sz="2000" dirty="0" smtClean="0">
                <a:latin typeface="+mj-lt"/>
              </a:rPr>
              <a:t>(in </a:t>
            </a:r>
            <a:r>
              <a:rPr lang="de-DE" sz="2000" dirty="0">
                <a:latin typeface="+mj-lt"/>
              </a:rPr>
              <a:t>Form von 350 </a:t>
            </a:r>
            <a:r>
              <a:rPr lang="de-DE" sz="2000" dirty="0" smtClean="0">
                <a:latin typeface="+mj-lt"/>
              </a:rPr>
              <a:t>Fragen)</a:t>
            </a:r>
            <a:endParaRPr lang="de-DE" sz="2000" dirty="0">
              <a:latin typeface="+mj-lt"/>
            </a:endParaRPr>
          </a:p>
          <a:p>
            <a:pPr marL="862915" lvl="2" indent="-32792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finale </a:t>
            </a:r>
            <a:r>
              <a:rPr lang="de-DE" sz="2000" dirty="0">
                <a:latin typeface="+mj-lt"/>
              </a:rPr>
              <a:t>Übermittlung EPLR am 26. März </a:t>
            </a:r>
            <a:r>
              <a:rPr lang="de-DE" sz="2000" dirty="0" smtClean="0">
                <a:latin typeface="+mj-lt"/>
              </a:rPr>
              <a:t>2015</a:t>
            </a:r>
            <a:endParaRPr lang="de-DE" sz="2000" dirty="0">
              <a:latin typeface="+mj-lt"/>
            </a:endParaRPr>
          </a:p>
          <a:p>
            <a:pPr marL="862915" lvl="2" indent="-32792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+mj-lt"/>
              </a:rPr>
              <a:t>Übermittlung „</a:t>
            </a:r>
            <a:r>
              <a:rPr lang="de-DE" sz="2000" dirty="0" err="1">
                <a:latin typeface="+mj-lt"/>
              </a:rPr>
              <a:t>Comfort</a:t>
            </a:r>
            <a:r>
              <a:rPr lang="de-DE" sz="2000" dirty="0">
                <a:latin typeface="+mj-lt"/>
              </a:rPr>
              <a:t> </a:t>
            </a:r>
            <a:r>
              <a:rPr lang="de-DE" sz="2000" dirty="0" err="1">
                <a:latin typeface="+mj-lt"/>
              </a:rPr>
              <a:t>letter</a:t>
            </a:r>
            <a:r>
              <a:rPr lang="de-DE" sz="2000" dirty="0">
                <a:latin typeface="+mj-lt"/>
              </a:rPr>
              <a:t>“ am 29. April </a:t>
            </a:r>
            <a:r>
              <a:rPr lang="de-DE" sz="2000" dirty="0" smtClean="0">
                <a:latin typeface="+mj-lt"/>
              </a:rPr>
              <a:t>2015</a:t>
            </a:r>
            <a:endParaRPr lang="de-DE" sz="2000" dirty="0">
              <a:latin typeface="+mj-lt"/>
            </a:endParaRPr>
          </a:p>
          <a:p>
            <a:pPr marL="862915" lvl="2" indent="-32792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+mj-lt"/>
              </a:rPr>
              <a:t>Genehmigung EPLR am 26. Mai 2015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12"/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773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5782" y="316091"/>
            <a:ext cx="9795750" cy="996681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r>
              <a:rPr lang="de-DE" altLang="de-DE"/>
              <a:t>Förderperiode 2014 bis 2020</a:t>
            </a:r>
            <a:br>
              <a:rPr lang="de-DE" altLang="de-DE"/>
            </a:br>
            <a:r>
              <a:rPr lang="de-DE" altLang="de-DE"/>
              <a:t>ELER in Brandenburg in der neuen Förderarchitektur </a:t>
            </a:r>
            <a:endParaRPr lang="en-GB" altLang="de-DE" dirty="0" smtClean="0"/>
          </a:p>
        </p:txBody>
      </p:sp>
      <p:sp>
        <p:nvSpPr>
          <p:cNvPr id="15362" name="Foliennummernplatzhalter 5"/>
          <p:cNvSpPr txBox="1">
            <a:spLocks noGrp="1"/>
          </p:cNvSpPr>
          <p:nvPr/>
        </p:nvSpPr>
        <p:spPr bwMode="auto">
          <a:xfrm>
            <a:off x="5786439" y="6635751"/>
            <a:ext cx="681037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fld id="{5A72CD01-E5B7-4CCD-A80E-EFA99FD5E7CF}" type="slidenum">
              <a:rPr lang="en-GB" altLang="de-DE" sz="1000">
                <a:solidFill>
                  <a:srgbClr val="FFFFFF"/>
                </a:solidFill>
              </a:rPr>
              <a:pPr algn="ctr"/>
              <a:t>7</a:t>
            </a:fld>
            <a:endParaRPr lang="en-GB" altLang="de-DE" sz="1000">
              <a:solidFill>
                <a:srgbClr val="FFFFFF"/>
              </a:solidFill>
            </a:endParaRPr>
          </a:p>
        </p:txBody>
      </p:sp>
      <p:sp>
        <p:nvSpPr>
          <p:cNvPr id="228354" name="Rectangle 2"/>
          <p:cNvSpPr>
            <a:spLocks noChangeArrowheads="1"/>
          </p:cNvSpPr>
          <p:nvPr/>
        </p:nvSpPr>
        <p:spPr bwMode="auto">
          <a:xfrm>
            <a:off x="5705475" y="6553201"/>
            <a:ext cx="781050" cy="2603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de-DE" sz="7600" b="1">
              <a:solidFill>
                <a:srgbClr val="FFD624"/>
              </a:solidFill>
              <a:latin typeface="Verdana" pitchFamily="34" charset="0"/>
            </a:endParaRPr>
          </a:p>
        </p:txBody>
      </p:sp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629121" y="6209349"/>
            <a:ext cx="10027767" cy="328612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Aft>
                <a:spcPct val="20000"/>
              </a:spcAft>
            </a:pPr>
            <a:r>
              <a:rPr lang="en-GB" altLang="de-DE" sz="1400" b="1" dirty="0" err="1">
                <a:solidFill>
                  <a:srgbClr val="FFFFFF"/>
                </a:solidFill>
                <a:latin typeface="Verdana" panose="020B0604030504040204" pitchFamily="34" charset="0"/>
              </a:rPr>
              <a:t>Entwicklungsprogramm</a:t>
            </a:r>
            <a:r>
              <a:rPr lang="en-GB" altLang="de-DE" sz="1400" b="1" dirty="0">
                <a:solidFill>
                  <a:srgbClr val="FFFFFF"/>
                </a:solidFill>
                <a:latin typeface="Verdana" panose="020B0604030504040204" pitchFamily="34" charset="0"/>
              </a:rPr>
              <a:t> </a:t>
            </a:r>
            <a:r>
              <a:rPr lang="en-GB" altLang="de-DE" sz="1400" b="1" dirty="0" err="1">
                <a:solidFill>
                  <a:srgbClr val="FFFFFF"/>
                </a:solidFill>
                <a:latin typeface="Verdana" panose="020B0604030504040204" pitchFamily="34" charset="0"/>
              </a:rPr>
              <a:t>für</a:t>
            </a:r>
            <a:r>
              <a:rPr lang="en-GB" altLang="de-DE" sz="1400" b="1" dirty="0">
                <a:solidFill>
                  <a:srgbClr val="FFFFFF"/>
                </a:solidFill>
                <a:latin typeface="Verdana" panose="020B0604030504040204" pitchFamily="34" charset="0"/>
              </a:rPr>
              <a:t> den </a:t>
            </a:r>
            <a:r>
              <a:rPr lang="en-GB" altLang="de-DE" sz="1400" b="1" dirty="0" err="1">
                <a:solidFill>
                  <a:srgbClr val="FFFFFF"/>
                </a:solidFill>
                <a:latin typeface="Verdana" panose="020B0604030504040204" pitchFamily="34" charset="0"/>
              </a:rPr>
              <a:t>ländlichen</a:t>
            </a:r>
            <a:r>
              <a:rPr lang="en-GB" altLang="de-DE" sz="1400" b="1" dirty="0">
                <a:solidFill>
                  <a:srgbClr val="FFFFFF"/>
                </a:solidFill>
                <a:latin typeface="Verdana" panose="020B0604030504040204" pitchFamily="34" charset="0"/>
              </a:rPr>
              <a:t> </a:t>
            </a:r>
            <a:r>
              <a:rPr lang="en-GB" altLang="de-DE" sz="1400" b="1" dirty="0" err="1">
                <a:solidFill>
                  <a:srgbClr val="FFFFFF"/>
                </a:solidFill>
                <a:latin typeface="Verdana" panose="020B0604030504040204" pitchFamily="34" charset="0"/>
              </a:rPr>
              <a:t>Raum</a:t>
            </a:r>
            <a:r>
              <a:rPr lang="en-GB" altLang="de-DE" sz="1400" b="1" dirty="0">
                <a:solidFill>
                  <a:srgbClr val="FFFFFF"/>
                </a:solidFill>
                <a:latin typeface="Verdana" panose="020B0604030504040204" pitchFamily="34" charset="0"/>
              </a:rPr>
              <a:t> </a:t>
            </a:r>
            <a:r>
              <a:rPr lang="en-GB" altLang="de-DE" sz="1400" b="1" dirty="0" err="1">
                <a:solidFill>
                  <a:srgbClr val="FFFFFF"/>
                </a:solidFill>
                <a:latin typeface="Verdana" panose="020B0604030504040204" pitchFamily="34" charset="0"/>
              </a:rPr>
              <a:t>Brandenburgs</a:t>
            </a:r>
            <a:r>
              <a:rPr lang="en-GB" altLang="de-DE" sz="1400" b="1" dirty="0">
                <a:solidFill>
                  <a:srgbClr val="FFFFFF"/>
                </a:solidFill>
                <a:latin typeface="Verdana" panose="020B0604030504040204" pitchFamily="34" charset="0"/>
              </a:rPr>
              <a:t> und Berlins</a:t>
            </a:r>
          </a:p>
        </p:txBody>
      </p:sp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629122" y="3312214"/>
            <a:ext cx="10027766" cy="576262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600" b="1" dirty="0">
                <a:solidFill>
                  <a:srgbClr val="FFFFFF"/>
                </a:solidFill>
                <a:latin typeface="Verdana" panose="020B0604030504040204" pitchFamily="34" charset="0"/>
              </a:rPr>
              <a:t>Partnerschaftsvereinbarung</a:t>
            </a:r>
            <a:endParaRPr lang="de-DE" altLang="de-DE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5367" name="AutoShape 12"/>
          <p:cNvSpPr>
            <a:spLocks noChangeArrowheads="1"/>
          </p:cNvSpPr>
          <p:nvPr/>
        </p:nvSpPr>
        <p:spPr bwMode="auto">
          <a:xfrm>
            <a:off x="629122" y="1400018"/>
            <a:ext cx="10026177" cy="263525"/>
          </a:xfrm>
          <a:prstGeom prst="flowChartProcess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600" b="1">
                <a:solidFill>
                  <a:srgbClr val="FFFFFF"/>
                </a:solidFill>
                <a:latin typeface="Verdana" panose="020B0604030504040204" pitchFamily="34" charset="0"/>
              </a:rPr>
              <a:t>Europa - 2020 – Strategie</a:t>
            </a:r>
          </a:p>
        </p:txBody>
      </p:sp>
      <p:sp>
        <p:nvSpPr>
          <p:cNvPr id="228367" name="AutoShape 15"/>
          <p:cNvSpPr>
            <a:spLocks noChangeArrowheads="1"/>
          </p:cNvSpPr>
          <p:nvPr/>
        </p:nvSpPr>
        <p:spPr bwMode="auto">
          <a:xfrm>
            <a:off x="9016700" y="2019169"/>
            <a:ext cx="1404938" cy="1225550"/>
          </a:xfrm>
          <a:prstGeom prst="flowChartAlternateProcess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Förderung sozialer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Inklusion,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Armuts-</a:t>
            </a:r>
          </a:p>
          <a:p>
            <a:pPr algn="ctr" eaLnBrk="1" hangingPunct="1">
              <a:defRPr/>
            </a:pPr>
            <a:r>
              <a:rPr lang="de-DE" sz="900" b="1" dirty="0" err="1">
                <a:solidFill>
                  <a:srgbClr val="000000"/>
                </a:solidFill>
                <a:latin typeface="Verdana" pitchFamily="34" charset="0"/>
              </a:rPr>
              <a:t>verringerung</a:t>
            </a: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und wirtsch.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Entwicklung in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ländlichen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Gebieten</a:t>
            </a:r>
            <a:endParaRPr lang="fr-BE" sz="9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28368" name="AutoShape 16"/>
          <p:cNvSpPr>
            <a:spLocks noChangeArrowheads="1"/>
          </p:cNvSpPr>
          <p:nvPr/>
        </p:nvSpPr>
        <p:spPr bwMode="auto">
          <a:xfrm>
            <a:off x="2412106" y="2019964"/>
            <a:ext cx="1400175" cy="1223963"/>
          </a:xfrm>
          <a:prstGeom prst="flowChartAlternateProcess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Förderung der </a:t>
            </a:r>
          </a:p>
          <a:p>
            <a:pPr algn="ctr" eaLnBrk="1" hangingPunct="1">
              <a:defRPr/>
            </a:pPr>
            <a:r>
              <a:rPr lang="de-DE" sz="900" b="1" dirty="0" err="1">
                <a:solidFill>
                  <a:srgbClr val="000000"/>
                </a:solidFill>
                <a:latin typeface="Verdana" pitchFamily="34" charset="0"/>
              </a:rPr>
              <a:t>Wettbewerbsfähigk</a:t>
            </a: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.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aller Arten von LW,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sowie der </a:t>
            </a:r>
          </a:p>
          <a:p>
            <a:pPr algn="ctr" eaLnBrk="1" hangingPunct="1">
              <a:defRPr/>
            </a:pPr>
            <a:r>
              <a:rPr lang="de-DE" sz="900" b="1" dirty="0" err="1">
                <a:solidFill>
                  <a:srgbClr val="000000"/>
                </a:solidFill>
                <a:latin typeface="Verdana" pitchFamily="34" charset="0"/>
              </a:rPr>
              <a:t>Lebensfähigk</a:t>
            </a: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.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der Betriebe</a:t>
            </a:r>
            <a:endParaRPr lang="en-GB" sz="9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28369" name="AutoShape 17"/>
          <p:cNvSpPr>
            <a:spLocks noChangeArrowheads="1"/>
          </p:cNvSpPr>
          <p:nvPr/>
        </p:nvSpPr>
        <p:spPr bwMode="auto">
          <a:xfrm>
            <a:off x="4138264" y="2019963"/>
            <a:ext cx="1235075" cy="1223963"/>
          </a:xfrm>
          <a:prstGeom prst="flowChartAlternateProcess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Förderung der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Organisation in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der Lebensmittel-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kette und des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Risiko-</a:t>
            </a:r>
          </a:p>
          <a:p>
            <a:pPr algn="ctr" eaLnBrk="1" hangingPunct="1">
              <a:defRPr/>
            </a:pPr>
            <a:r>
              <a:rPr lang="de-DE" sz="900" b="1" dirty="0" err="1">
                <a:solidFill>
                  <a:srgbClr val="000000"/>
                </a:solidFill>
                <a:latin typeface="Verdana" pitchFamily="34" charset="0"/>
              </a:rPr>
              <a:t>managements</a:t>
            </a: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in der LW</a:t>
            </a:r>
          </a:p>
        </p:txBody>
      </p:sp>
      <p:sp>
        <p:nvSpPr>
          <p:cNvPr id="228370" name="AutoShape 18"/>
          <p:cNvSpPr>
            <a:spLocks noChangeArrowheads="1"/>
          </p:cNvSpPr>
          <p:nvPr/>
        </p:nvSpPr>
        <p:spPr bwMode="auto">
          <a:xfrm>
            <a:off x="5699322" y="2019962"/>
            <a:ext cx="1081087" cy="1223964"/>
          </a:xfrm>
          <a:prstGeom prst="flowChartAlternateProcess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de-DE" sz="900" b="1" dirty="0" err="1">
                <a:solidFill>
                  <a:srgbClr val="000000"/>
                </a:solidFill>
                <a:latin typeface="Verdana" pitchFamily="34" charset="0"/>
              </a:rPr>
              <a:t>Wiederher</a:t>
            </a: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-</a:t>
            </a:r>
          </a:p>
          <a:p>
            <a:pPr algn="ctr" eaLnBrk="1" hangingPunct="1">
              <a:defRPr/>
            </a:pPr>
            <a:r>
              <a:rPr lang="de-DE" sz="900" b="1" dirty="0" err="1">
                <a:solidFill>
                  <a:srgbClr val="000000"/>
                </a:solidFill>
                <a:latin typeface="Verdana" pitchFamily="34" charset="0"/>
              </a:rPr>
              <a:t>stellung</a:t>
            </a: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,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Erhaltung und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Förderung von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Ökosystemen,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die v. Land- und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Forstwirtschaft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abhängen</a:t>
            </a:r>
            <a:endParaRPr lang="en-GB" sz="9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28371" name="AutoShape 19"/>
          <p:cNvSpPr>
            <a:spLocks noChangeArrowheads="1"/>
          </p:cNvSpPr>
          <p:nvPr/>
        </p:nvSpPr>
        <p:spPr bwMode="auto">
          <a:xfrm>
            <a:off x="7106392" y="2019169"/>
            <a:ext cx="1584325" cy="1225550"/>
          </a:xfrm>
          <a:prstGeom prst="flowChartAlternateProcess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Unterstützung von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Ressourceneffizienz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und Wandel zu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CO2-armen,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 klimaresistenten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Wirtschaften in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Land-, Forst- und </a:t>
            </a:r>
          </a:p>
          <a:p>
            <a:pPr algn="ctr" eaLnBrk="1" hangingPunct="1">
              <a:defRPr/>
            </a:pPr>
            <a:r>
              <a:rPr lang="de-DE" sz="900" b="1" dirty="0">
                <a:solidFill>
                  <a:srgbClr val="000000"/>
                </a:solidFill>
                <a:latin typeface="Verdana" pitchFamily="34" charset="0"/>
              </a:rPr>
              <a:t>Ernährungswirtschaft</a:t>
            </a:r>
            <a:endParaRPr lang="fr-BE" sz="9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28372" name="Oval 20"/>
          <p:cNvSpPr>
            <a:spLocks noChangeArrowheads="1"/>
          </p:cNvSpPr>
          <p:nvPr/>
        </p:nvSpPr>
        <p:spPr bwMode="auto">
          <a:xfrm>
            <a:off x="717698" y="2028686"/>
            <a:ext cx="1368425" cy="122396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de-DE" sz="900" b="1" i="1" dirty="0">
                <a:solidFill>
                  <a:srgbClr val="000000"/>
                </a:solidFill>
                <a:latin typeface="Verdana" pitchFamily="34" charset="0"/>
              </a:rPr>
              <a:t>Wissens-</a:t>
            </a:r>
          </a:p>
          <a:p>
            <a:pPr algn="ctr" eaLnBrk="1" hangingPunct="1">
              <a:defRPr/>
            </a:pPr>
            <a:r>
              <a:rPr lang="de-DE" sz="900" b="1" i="1" dirty="0" err="1">
                <a:solidFill>
                  <a:srgbClr val="000000"/>
                </a:solidFill>
                <a:latin typeface="Verdana" pitchFamily="34" charset="0"/>
              </a:rPr>
              <a:t>transfer</a:t>
            </a:r>
            <a:endParaRPr lang="de-DE" sz="900" b="1" i="1" dirty="0">
              <a:solidFill>
                <a:srgbClr val="000000"/>
              </a:solidFill>
              <a:latin typeface="Verdana" pitchFamily="34" charset="0"/>
            </a:endParaRPr>
          </a:p>
          <a:p>
            <a:pPr algn="ctr" eaLnBrk="1" hangingPunct="1">
              <a:defRPr/>
            </a:pPr>
            <a:r>
              <a:rPr lang="de-DE" sz="900" b="1" i="1" dirty="0">
                <a:solidFill>
                  <a:srgbClr val="000000"/>
                </a:solidFill>
                <a:latin typeface="Verdana" pitchFamily="34" charset="0"/>
              </a:rPr>
              <a:t> und Innovation </a:t>
            </a:r>
          </a:p>
          <a:p>
            <a:pPr algn="ctr" eaLnBrk="1" hangingPunct="1">
              <a:defRPr/>
            </a:pPr>
            <a:r>
              <a:rPr lang="de-DE" sz="900" b="1" i="1" dirty="0">
                <a:solidFill>
                  <a:srgbClr val="000000"/>
                </a:solidFill>
                <a:latin typeface="Verdana" pitchFamily="34" charset="0"/>
              </a:rPr>
              <a:t>in Land- und Forst-</a:t>
            </a:r>
          </a:p>
          <a:p>
            <a:pPr algn="ctr" eaLnBrk="1" hangingPunct="1">
              <a:defRPr/>
            </a:pPr>
            <a:r>
              <a:rPr lang="de-DE" sz="900" b="1" i="1" dirty="0" err="1">
                <a:solidFill>
                  <a:srgbClr val="000000"/>
                </a:solidFill>
                <a:latin typeface="Verdana" pitchFamily="34" charset="0"/>
              </a:rPr>
              <a:t>wirtschaft</a:t>
            </a:r>
            <a:r>
              <a:rPr lang="de-DE" sz="900" b="1" i="1" dirty="0">
                <a:solidFill>
                  <a:srgbClr val="000000"/>
                </a:solidFill>
                <a:latin typeface="Verdana" pitchFamily="34" charset="0"/>
              </a:rPr>
              <a:t>, sowie </a:t>
            </a:r>
          </a:p>
          <a:p>
            <a:pPr algn="ctr" eaLnBrk="1" hangingPunct="1">
              <a:defRPr/>
            </a:pPr>
            <a:r>
              <a:rPr lang="de-DE" sz="900" b="1" i="1" dirty="0">
                <a:solidFill>
                  <a:srgbClr val="000000"/>
                </a:solidFill>
                <a:latin typeface="Verdana" pitchFamily="34" charset="0"/>
              </a:rPr>
              <a:t>der ländlichen </a:t>
            </a:r>
          </a:p>
          <a:p>
            <a:pPr algn="ctr" eaLnBrk="1" hangingPunct="1">
              <a:defRPr/>
            </a:pPr>
            <a:r>
              <a:rPr lang="de-DE" sz="900" b="1" i="1" dirty="0" err="1">
                <a:solidFill>
                  <a:srgbClr val="000000"/>
                </a:solidFill>
                <a:latin typeface="Verdana" pitchFamily="34" charset="0"/>
              </a:rPr>
              <a:t>Entwicklg</a:t>
            </a:r>
            <a:endParaRPr lang="en-GB" sz="900" b="1" i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28373" name="Rectangle 7"/>
          <p:cNvSpPr>
            <a:spLocks noChangeArrowheads="1"/>
          </p:cNvSpPr>
          <p:nvPr/>
        </p:nvSpPr>
        <p:spPr bwMode="auto">
          <a:xfrm>
            <a:off x="629122" y="2019964"/>
            <a:ext cx="10027766" cy="1232686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spcAft>
                <a:spcPct val="20000"/>
              </a:spcAft>
              <a:defRPr/>
            </a:pPr>
            <a:endParaRPr lang="de-DE" b="1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5375" name="Text Box 5"/>
          <p:cNvSpPr txBox="1">
            <a:spLocks noChangeArrowheads="1"/>
          </p:cNvSpPr>
          <p:nvPr/>
        </p:nvSpPr>
        <p:spPr bwMode="auto">
          <a:xfrm rot="16200000">
            <a:off x="-481161" y="2217490"/>
            <a:ext cx="1871663" cy="230832"/>
          </a:xfrm>
          <a:prstGeom prst="rect">
            <a:avLst/>
          </a:prstGeom>
          <a:noFill/>
          <a:ln w="19050">
            <a:solidFill>
              <a:srgbClr val="0066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180975" indent="-180975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GB" altLang="de-DE" sz="1000" b="1">
                <a:solidFill>
                  <a:srgbClr val="0066FF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EU/ ELER</a:t>
            </a:r>
          </a:p>
        </p:txBody>
      </p:sp>
      <p:sp>
        <p:nvSpPr>
          <p:cNvPr id="15376" name="Rectangle 23"/>
          <p:cNvSpPr>
            <a:spLocks noChangeArrowheads="1"/>
          </p:cNvSpPr>
          <p:nvPr/>
        </p:nvSpPr>
        <p:spPr bwMode="auto">
          <a:xfrm>
            <a:off x="5699323" y="1728003"/>
            <a:ext cx="4951216" cy="23083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900" b="1" i="1" dirty="0">
                <a:solidFill>
                  <a:srgbClr val="000000"/>
                </a:solidFill>
                <a:latin typeface="Verdana" panose="020B0604030504040204" pitchFamily="34" charset="0"/>
              </a:rPr>
              <a:t>Innovation, Umweltschutz und Klimawandel</a:t>
            </a:r>
            <a:endParaRPr lang="en-GB" altLang="de-DE" sz="900" b="1" i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29121" y="4948855"/>
            <a:ext cx="10021415" cy="1008062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>
              <a:spcAft>
                <a:spcPct val="20000"/>
              </a:spcAft>
              <a:defRPr/>
            </a:pPr>
            <a:endParaRPr lang="de-DE" b="1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5378" name="Oval 20"/>
          <p:cNvSpPr>
            <a:spLocks noChangeArrowheads="1"/>
          </p:cNvSpPr>
          <p:nvPr/>
        </p:nvSpPr>
        <p:spPr bwMode="auto">
          <a:xfrm>
            <a:off x="717698" y="4948854"/>
            <a:ext cx="2159000" cy="1008062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900" b="1" i="1" dirty="0">
                <a:solidFill>
                  <a:srgbClr val="000000"/>
                </a:solidFill>
                <a:latin typeface="Verdana" panose="020B0604030504040204" pitchFamily="34" charset="0"/>
              </a:rPr>
              <a:t>Bildung, Kompetenz und </a:t>
            </a:r>
          </a:p>
          <a:p>
            <a:pPr algn="ctr" eaLnBrk="1" hangingPunct="1"/>
            <a:r>
              <a:rPr lang="de-DE" altLang="de-DE" sz="900" b="1" i="1" dirty="0">
                <a:solidFill>
                  <a:srgbClr val="000000"/>
                </a:solidFill>
                <a:latin typeface="Verdana" panose="020B0604030504040204" pitchFamily="34" charset="0"/>
              </a:rPr>
              <a:t>Innovation im ländlichen Raum</a:t>
            </a:r>
            <a:endParaRPr lang="en-GB" altLang="de-DE" sz="900" b="1" i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5379" name="AutoShape 16"/>
          <p:cNvSpPr>
            <a:spLocks noChangeArrowheads="1"/>
          </p:cNvSpPr>
          <p:nvPr/>
        </p:nvSpPr>
        <p:spPr bwMode="auto">
          <a:xfrm>
            <a:off x="3189374" y="4948854"/>
            <a:ext cx="1655763" cy="1008062"/>
          </a:xfrm>
          <a:prstGeom prst="flowChartAlternateProcess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900" b="1">
                <a:solidFill>
                  <a:srgbClr val="000000"/>
                </a:solidFill>
                <a:latin typeface="Verdana" panose="020B0604030504040204" pitchFamily="34" charset="0"/>
              </a:rPr>
              <a:t>Investitionen mit </a:t>
            </a:r>
          </a:p>
          <a:p>
            <a:pPr algn="ctr" eaLnBrk="1" hangingPunct="1"/>
            <a:r>
              <a:rPr lang="de-DE" altLang="de-DE" sz="900" b="1">
                <a:solidFill>
                  <a:srgbClr val="000000"/>
                </a:solidFill>
                <a:latin typeface="Verdana" panose="020B0604030504040204" pitchFamily="34" charset="0"/>
              </a:rPr>
              <a:t>Agrarbezug</a:t>
            </a:r>
            <a:endParaRPr lang="en-GB" altLang="de-DE" sz="900" b="1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5380" name="AutoShape 17"/>
          <p:cNvSpPr>
            <a:spLocks noChangeArrowheads="1"/>
          </p:cNvSpPr>
          <p:nvPr/>
        </p:nvSpPr>
        <p:spPr bwMode="auto">
          <a:xfrm>
            <a:off x="5357088" y="4948854"/>
            <a:ext cx="1874786" cy="1008062"/>
          </a:xfrm>
          <a:prstGeom prst="flowChartAlternateProcess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de-DE" altLang="de-DE" sz="9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eaLnBrk="1" hangingPunct="1"/>
            <a:r>
              <a:rPr lang="de-DE" altLang="de-DE" sz="900" b="1" dirty="0">
                <a:solidFill>
                  <a:srgbClr val="000000"/>
                </a:solidFill>
                <a:latin typeface="Verdana" panose="020B0604030504040204" pitchFamily="34" charset="0"/>
              </a:rPr>
              <a:t>Klimawandel, Umwelt</a:t>
            </a:r>
          </a:p>
          <a:p>
            <a:pPr algn="ctr" eaLnBrk="1" hangingPunct="1"/>
            <a:r>
              <a:rPr lang="de-DE" altLang="de-DE" sz="900" b="1" dirty="0">
                <a:solidFill>
                  <a:srgbClr val="000000"/>
                </a:solidFill>
                <a:latin typeface="Verdana" panose="020B0604030504040204" pitchFamily="34" charset="0"/>
              </a:rPr>
              <a:t>und </a:t>
            </a:r>
          </a:p>
          <a:p>
            <a:pPr algn="ctr" eaLnBrk="1" hangingPunct="1"/>
            <a:r>
              <a:rPr lang="de-DE" altLang="de-DE" sz="900" b="1" dirty="0">
                <a:solidFill>
                  <a:srgbClr val="000000"/>
                </a:solidFill>
                <a:latin typeface="Verdana" panose="020B0604030504040204" pitchFamily="34" charset="0"/>
              </a:rPr>
              <a:t>Naturschutz</a:t>
            </a:r>
          </a:p>
        </p:txBody>
      </p:sp>
      <p:sp>
        <p:nvSpPr>
          <p:cNvPr id="15381" name="AutoShape 17"/>
          <p:cNvSpPr>
            <a:spLocks noChangeArrowheads="1"/>
          </p:cNvSpPr>
          <p:nvPr/>
        </p:nvSpPr>
        <p:spPr bwMode="auto">
          <a:xfrm>
            <a:off x="7743825" y="4948854"/>
            <a:ext cx="2677813" cy="1008062"/>
          </a:xfrm>
          <a:prstGeom prst="flowChartAlternateProcess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900" b="1">
                <a:solidFill>
                  <a:srgbClr val="000000"/>
                </a:solidFill>
                <a:latin typeface="Verdana" panose="020B0604030504040204" pitchFamily="34" charset="0"/>
              </a:rPr>
              <a:t>Von der örtlichen Bevölkerung</a:t>
            </a:r>
          </a:p>
          <a:p>
            <a:pPr algn="ctr" eaLnBrk="1" hangingPunct="1"/>
            <a:r>
              <a:rPr lang="de-DE" altLang="de-DE" sz="900" b="1">
                <a:solidFill>
                  <a:srgbClr val="000000"/>
                </a:solidFill>
                <a:latin typeface="Verdana" panose="020B0604030504040204" pitchFamily="34" charset="0"/>
              </a:rPr>
              <a:t>betriebene integrierte Maßnahmen </a:t>
            </a:r>
          </a:p>
          <a:p>
            <a:pPr algn="ctr" eaLnBrk="1" hangingPunct="1"/>
            <a:r>
              <a:rPr lang="de-DE" altLang="de-DE" sz="900" b="1">
                <a:solidFill>
                  <a:srgbClr val="000000"/>
                </a:solidFill>
                <a:latin typeface="Verdana" panose="020B0604030504040204" pitchFamily="34" charset="0"/>
              </a:rPr>
              <a:t>zur lokalen Entwicklung</a:t>
            </a:r>
          </a:p>
        </p:txBody>
      </p:sp>
      <p:sp>
        <p:nvSpPr>
          <p:cNvPr id="15382" name="Text Box 5"/>
          <p:cNvSpPr txBox="1">
            <a:spLocks noChangeArrowheads="1"/>
          </p:cNvSpPr>
          <p:nvPr/>
        </p:nvSpPr>
        <p:spPr bwMode="auto">
          <a:xfrm rot="16200000">
            <a:off x="-844400" y="5123475"/>
            <a:ext cx="2598140" cy="230832"/>
          </a:xfrm>
          <a:prstGeom prst="rect">
            <a:avLst/>
          </a:prstGeom>
          <a:noFill/>
          <a:ln w="19050">
            <a:solidFill>
              <a:srgbClr val="0066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180975" indent="-180975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GB" altLang="de-DE" sz="1000" b="1">
                <a:solidFill>
                  <a:srgbClr val="0066FF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Land/ EPLR</a:t>
            </a:r>
          </a:p>
        </p:txBody>
      </p:sp>
      <p:sp>
        <p:nvSpPr>
          <p:cNvPr id="15383" name="AutoShape 23"/>
          <p:cNvSpPr>
            <a:spLocks noChangeArrowheads="1"/>
          </p:cNvSpPr>
          <p:nvPr/>
        </p:nvSpPr>
        <p:spPr bwMode="auto">
          <a:xfrm>
            <a:off x="2471851" y="5989150"/>
            <a:ext cx="957149" cy="159707"/>
          </a:xfrm>
          <a:prstGeom prst="curvedUpArrow">
            <a:avLst>
              <a:gd name="adj1" fmla="val 99781"/>
              <a:gd name="adj2" fmla="val 199561"/>
              <a:gd name="adj3" fmla="val 33333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5384" name="AutoShape 24"/>
          <p:cNvSpPr>
            <a:spLocks noChangeArrowheads="1"/>
          </p:cNvSpPr>
          <p:nvPr/>
        </p:nvSpPr>
        <p:spPr bwMode="auto">
          <a:xfrm>
            <a:off x="7023100" y="5988357"/>
            <a:ext cx="958850" cy="160499"/>
          </a:xfrm>
          <a:prstGeom prst="curvedDownArrow">
            <a:avLst>
              <a:gd name="adj1" fmla="val 99781"/>
              <a:gd name="adj2" fmla="val 199561"/>
              <a:gd name="adj3" fmla="val 33333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5385" name="Text Box 5"/>
          <p:cNvSpPr txBox="1">
            <a:spLocks noChangeArrowheads="1"/>
          </p:cNvSpPr>
          <p:nvPr/>
        </p:nvSpPr>
        <p:spPr bwMode="auto">
          <a:xfrm rot="16200000">
            <a:off x="166539" y="3484929"/>
            <a:ext cx="576262" cy="230832"/>
          </a:xfrm>
          <a:prstGeom prst="rect">
            <a:avLst/>
          </a:prstGeom>
          <a:noFill/>
          <a:ln w="19050">
            <a:solidFill>
              <a:srgbClr val="0066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180975" indent="-180975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GB" altLang="de-DE" sz="1000" b="1" dirty="0">
                <a:solidFill>
                  <a:srgbClr val="0066FF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Bund</a:t>
            </a:r>
          </a:p>
        </p:txBody>
      </p:sp>
      <p:sp>
        <p:nvSpPr>
          <p:cNvPr id="15386" name="Rectangle 23"/>
          <p:cNvSpPr>
            <a:spLocks noChangeArrowheads="1"/>
          </p:cNvSpPr>
          <p:nvPr/>
        </p:nvSpPr>
        <p:spPr bwMode="auto">
          <a:xfrm>
            <a:off x="3871317" y="4653552"/>
            <a:ext cx="6779220" cy="23083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900" b="1" i="1" dirty="0">
                <a:solidFill>
                  <a:srgbClr val="000000"/>
                </a:solidFill>
                <a:latin typeface="Verdana" panose="020B0604030504040204" pitchFamily="34" charset="0"/>
              </a:rPr>
              <a:t>Demographischer Wandel, städtische und ländliche Entwicklung, Internationalisierung</a:t>
            </a:r>
            <a:endParaRPr lang="en-GB" altLang="de-DE" sz="900" b="1" i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5387" name="Rectangle 4"/>
          <p:cNvSpPr>
            <a:spLocks noChangeArrowheads="1"/>
          </p:cNvSpPr>
          <p:nvPr/>
        </p:nvSpPr>
        <p:spPr bwMode="auto">
          <a:xfrm>
            <a:off x="629122" y="3949346"/>
            <a:ext cx="10027766" cy="287337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1600" b="1">
                <a:solidFill>
                  <a:srgbClr val="FFFFFF"/>
                </a:solidFill>
                <a:latin typeface="Verdana" panose="020B0604030504040204" pitchFamily="34" charset="0"/>
              </a:rPr>
              <a:t>Landespolitische Prioritäten</a:t>
            </a:r>
            <a:endParaRPr lang="de-DE" altLang="de-DE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5388" name="Rectangle 4"/>
          <p:cNvSpPr>
            <a:spLocks noChangeArrowheads="1"/>
          </p:cNvSpPr>
          <p:nvPr/>
        </p:nvSpPr>
        <p:spPr bwMode="auto">
          <a:xfrm>
            <a:off x="629122" y="4291129"/>
            <a:ext cx="3183159" cy="288925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900" b="1">
                <a:solidFill>
                  <a:srgbClr val="FFFFFF"/>
                </a:solidFill>
                <a:latin typeface="Verdana" panose="020B0604030504040204" pitchFamily="34" charset="0"/>
              </a:rPr>
              <a:t>Innovation</a:t>
            </a:r>
            <a:endParaRPr lang="de-DE" altLang="de-DE" sz="90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5389" name="Rectangle 4"/>
          <p:cNvSpPr>
            <a:spLocks noChangeArrowheads="1"/>
          </p:cNvSpPr>
          <p:nvPr/>
        </p:nvSpPr>
        <p:spPr bwMode="auto">
          <a:xfrm>
            <a:off x="3871317" y="4297553"/>
            <a:ext cx="2909092" cy="288925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900" b="1">
                <a:solidFill>
                  <a:srgbClr val="FFFFFF"/>
                </a:solidFill>
                <a:latin typeface="Verdana" panose="020B0604030504040204" pitchFamily="34" charset="0"/>
              </a:rPr>
              <a:t>Bildung </a:t>
            </a:r>
          </a:p>
          <a:p>
            <a:pPr algn="ctr" eaLnBrk="1" hangingPunct="1"/>
            <a:r>
              <a:rPr lang="de-DE" altLang="de-DE" sz="900" b="1">
                <a:solidFill>
                  <a:srgbClr val="FFFFFF"/>
                </a:solidFill>
                <a:latin typeface="Verdana" panose="020B0604030504040204" pitchFamily="34" charset="0"/>
              </a:rPr>
              <a:t>&amp; Fachkräftesicherung</a:t>
            </a:r>
            <a:endParaRPr lang="de-DE" altLang="de-DE" sz="90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5390" name="Rectangle 4"/>
          <p:cNvSpPr>
            <a:spLocks noChangeArrowheads="1"/>
          </p:cNvSpPr>
          <p:nvPr/>
        </p:nvSpPr>
        <p:spPr bwMode="auto">
          <a:xfrm>
            <a:off x="6839444" y="4308121"/>
            <a:ext cx="3811093" cy="288925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900" b="1" dirty="0">
                <a:solidFill>
                  <a:srgbClr val="FFFFFF"/>
                </a:solidFill>
                <a:latin typeface="Verdana" panose="020B0604030504040204" pitchFamily="34" charset="0"/>
              </a:rPr>
              <a:t>Schonende und effiziente Ressourcennutzung &amp; </a:t>
            </a:r>
          </a:p>
          <a:p>
            <a:pPr algn="ctr" eaLnBrk="1" hangingPunct="1"/>
            <a:r>
              <a:rPr lang="de-DE" altLang="de-DE" sz="900" b="1" dirty="0">
                <a:solidFill>
                  <a:srgbClr val="FFFFFF"/>
                </a:solidFill>
                <a:latin typeface="Verdana" panose="020B0604030504040204" pitchFamily="34" charset="0"/>
              </a:rPr>
              <a:t>Erneuerbare Energien</a:t>
            </a:r>
            <a:endParaRPr lang="de-DE" altLang="de-DE" sz="9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7502525" y="6569712"/>
            <a:ext cx="4320000" cy="124534"/>
          </a:xfrm>
        </p:spPr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82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3" name="Diagram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026931"/>
              </p:ext>
            </p:extLst>
          </p:nvPr>
        </p:nvGraphicFramePr>
        <p:xfrm>
          <a:off x="1496127" y="5051766"/>
          <a:ext cx="4296569" cy="1355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2" r:id="rId4" imgW="4505334" imgH="1469263" progId="Excel.Chart.8">
                  <p:embed/>
                </p:oleObj>
              </mc:Choice>
              <mc:Fallback>
                <p:oleObj r:id="rId4" imgW="4505334" imgH="1469263" progId="Excel.Chart.8">
                  <p:embed/>
                  <p:pic>
                    <p:nvPicPr>
                      <p:cNvPr id="48133" name="Diagramm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6127" y="5051766"/>
                        <a:ext cx="4296569" cy="13555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Einordnung des EPLR für Brandenburg und Berlin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000" y="1317356"/>
            <a:ext cx="11186400" cy="429738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2000" dirty="0" smtClean="0"/>
              <a:t>Gesamtbudget:</a:t>
            </a:r>
          </a:p>
          <a:p>
            <a:pPr marL="3771900" lvl="7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800" dirty="0" smtClean="0">
                <a:solidFill>
                  <a:srgbClr val="214152"/>
                </a:solidFill>
              </a:rPr>
              <a:t>965</a:t>
            </a:r>
            <a:r>
              <a:rPr lang="de-DE" sz="2000" dirty="0" smtClean="0">
                <a:solidFill>
                  <a:srgbClr val="214152"/>
                </a:solidFill>
              </a:rPr>
              <a:t> </a:t>
            </a:r>
            <a:r>
              <a:rPr lang="de-DE" sz="2000" dirty="0">
                <a:solidFill>
                  <a:srgbClr val="214152"/>
                </a:solidFill>
              </a:rPr>
              <a:t>Mio. € ELER-Mittel zuzüglich</a:t>
            </a:r>
          </a:p>
          <a:p>
            <a:pPr marL="3771900" lvl="7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800" dirty="0" smtClean="0">
                <a:solidFill>
                  <a:srgbClr val="214152"/>
                </a:solidFill>
              </a:rPr>
              <a:t>85 </a:t>
            </a:r>
            <a:r>
              <a:rPr lang="de-DE" sz="2000" dirty="0">
                <a:solidFill>
                  <a:srgbClr val="214152"/>
                </a:solidFill>
              </a:rPr>
              <a:t>Mio. € </a:t>
            </a:r>
            <a:r>
              <a:rPr lang="de-DE" sz="2000" dirty="0" smtClean="0">
                <a:solidFill>
                  <a:srgbClr val="214152"/>
                </a:solidFill>
              </a:rPr>
              <a:t>Umschichtungsmittel (aus </a:t>
            </a:r>
            <a:r>
              <a:rPr lang="de-DE" sz="2000" dirty="0">
                <a:solidFill>
                  <a:srgbClr val="214152"/>
                </a:solidFill>
              </a:rPr>
              <a:t>1. Säule der </a:t>
            </a:r>
            <a:r>
              <a:rPr lang="de-DE" sz="2000" dirty="0" smtClean="0">
                <a:solidFill>
                  <a:srgbClr val="214152"/>
                </a:solidFill>
              </a:rPr>
              <a:t>GAP)</a:t>
            </a:r>
            <a:endParaRPr lang="de-DE" sz="2000" dirty="0">
              <a:solidFill>
                <a:srgbClr val="214152"/>
              </a:solidFill>
            </a:endParaRPr>
          </a:p>
          <a:p>
            <a:pPr marL="3771900" lvl="7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 smtClean="0">
                <a:solidFill>
                  <a:srgbClr val="214152"/>
                </a:solidFill>
              </a:rPr>
              <a:t>davon </a:t>
            </a:r>
            <a:r>
              <a:rPr lang="de-DE" sz="2000" dirty="0">
                <a:solidFill>
                  <a:srgbClr val="214152"/>
                </a:solidFill>
              </a:rPr>
              <a:t>1,7 Mio. € </a:t>
            </a:r>
            <a:r>
              <a:rPr lang="de-DE" sz="2000" dirty="0" smtClean="0">
                <a:solidFill>
                  <a:srgbClr val="214152"/>
                </a:solidFill>
              </a:rPr>
              <a:t>Berlin</a:t>
            </a:r>
            <a:endParaRPr lang="de-DE" sz="2000" dirty="0">
              <a:solidFill>
                <a:srgbClr val="214152"/>
              </a:solidFill>
            </a:endParaRPr>
          </a:p>
          <a:p>
            <a:pPr marL="3771900" lvl="7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214152"/>
                </a:solidFill>
              </a:rPr>
              <a:t>Anteil in Höhe von 1,06 % am Gesamt-ELER-Budget auf europäischer Ebene </a:t>
            </a:r>
          </a:p>
          <a:p>
            <a:pPr marL="3771900" lvl="7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214152"/>
                </a:solidFill>
              </a:rPr>
              <a:t>Drittgrößtes ELER-Budget auf Bundesebene  </a:t>
            </a:r>
          </a:p>
          <a:p>
            <a:pPr marL="3771900" lvl="7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214152"/>
                </a:solidFill>
              </a:rPr>
              <a:t>Finanzstärkster EU-Fonds in </a:t>
            </a:r>
            <a:r>
              <a:rPr lang="de-DE" sz="2000" dirty="0" smtClean="0">
                <a:solidFill>
                  <a:srgbClr val="214152"/>
                </a:solidFill>
              </a:rPr>
              <a:t>Brandenburg</a:t>
            </a:r>
            <a:endParaRPr lang="de-DE" sz="2000" dirty="0">
              <a:solidFill>
                <a:srgbClr val="214152"/>
              </a:solidFill>
            </a:endParaRPr>
          </a:p>
          <a:p>
            <a:endParaRPr lang="de-DE" sz="2000" dirty="0" smtClean="0"/>
          </a:p>
          <a:p>
            <a:endParaRPr lang="de-DE" sz="2000" dirty="0"/>
          </a:p>
        </p:txBody>
      </p:sp>
      <p:graphicFrame>
        <p:nvGraphicFramePr>
          <p:cNvPr id="8" name="Diagram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014547"/>
              </p:ext>
            </p:extLst>
          </p:nvPr>
        </p:nvGraphicFramePr>
        <p:xfrm>
          <a:off x="1629878" y="1432180"/>
          <a:ext cx="2567781" cy="176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" r:id="rId6" imgW="2627604" imgH="1755800" progId="Excel.Chart.8">
                  <p:embed/>
                </p:oleObj>
              </mc:Choice>
              <mc:Fallback>
                <p:oleObj r:id="rId6" imgW="2627604" imgH="1755800" progId="Excel.Chart.8">
                  <p:embed/>
                  <p:pic>
                    <p:nvPicPr>
                      <p:cNvPr id="48132" name="Diagramm 1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9878" y="1432180"/>
                        <a:ext cx="2567781" cy="176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427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Förderkriterien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510299" y="1317356"/>
            <a:ext cx="11114211" cy="4780800"/>
          </a:xfrm>
        </p:spPr>
        <p:txBody>
          <a:bodyPr>
            <a:noAutofit/>
          </a:bodyPr>
          <a:lstStyle/>
          <a:p>
            <a:r>
              <a:rPr lang="de-DE" sz="2000" dirty="0"/>
              <a:t>Bestimmende Kriterien für die Auswahl der Förderbereiche aus dem Spektrum des ELER </a:t>
            </a:r>
            <a:r>
              <a:rPr lang="de-DE" sz="2000" dirty="0" smtClean="0"/>
              <a:t>waren:</a:t>
            </a: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 smtClean="0"/>
              <a:t>Kriterien </a:t>
            </a:r>
            <a:r>
              <a:rPr lang="de-DE" sz="2000" dirty="0"/>
              <a:t>nach europäischen Strategien und Vorgaben (u. a. Beitrag zu Europa 2020, AVO und ELER- VO)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Landespolitische Maßgaben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Kriterien nach Gutachterergebnissen, Studien und Evaluationen (u. a. HZB, </a:t>
            </a:r>
            <a:r>
              <a:rPr lang="de-DE" sz="2000" dirty="0" smtClean="0"/>
              <a:t>SÖA/SWOT</a:t>
            </a:r>
            <a:r>
              <a:rPr lang="de-DE" sz="2000" dirty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Kriterien nach finanziellen Gesichtspunkten (u. a. </a:t>
            </a:r>
            <a:r>
              <a:rPr lang="de-DE" sz="2000" dirty="0" err="1" smtClean="0"/>
              <a:t>Kofinanzierung</a:t>
            </a:r>
            <a:r>
              <a:rPr lang="de-DE" sz="2000" dirty="0" smtClean="0"/>
              <a:t> </a:t>
            </a:r>
            <a:r>
              <a:rPr lang="de-DE" sz="2000" dirty="0"/>
              <a:t>im Rahmen der GAK, höhere EU - Beteiligung)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Kriterien nach fachlichen Gesichtspunkten (u. a. Beitrag zur Innovation, Nachhaltigkeit, Chancengleichheit, demografischer Wandel)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Kriterien nach administrativen Gesichtspunkten (u. a. Verwaltungs- und Kontrollaufwand, Kontrollier- und Prüfbarkeit)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81707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590800" y="1371600"/>
            <a:ext cx="8229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7931725" indent="-37474525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endParaRPr lang="de-DE" altLang="de-DE" sz="2400" b="1" dirty="0">
              <a:solidFill>
                <a:srgbClr val="71AB3E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EPLR Maßnahmen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000" y="1624392"/>
            <a:ext cx="11050042" cy="301863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Letztlich </a:t>
            </a:r>
            <a:r>
              <a:rPr lang="de-DE" dirty="0"/>
              <a:t>wurden insgesamt  </a:t>
            </a:r>
            <a:r>
              <a:rPr lang="de-DE" sz="2800" dirty="0" smtClean="0"/>
              <a:t>13</a:t>
            </a:r>
            <a:r>
              <a:rPr lang="de-DE" sz="2000" dirty="0" smtClean="0"/>
              <a:t> </a:t>
            </a:r>
            <a:r>
              <a:rPr lang="de-DE" dirty="0"/>
              <a:t>Maßnahmen im EPLR </a:t>
            </a:r>
            <a:r>
              <a:rPr lang="de-DE" dirty="0" smtClean="0"/>
              <a:t>- von </a:t>
            </a:r>
            <a:r>
              <a:rPr lang="de-DE" dirty="0"/>
              <a:t>möglichen </a:t>
            </a:r>
            <a:r>
              <a:rPr lang="de-DE" dirty="0" smtClean="0"/>
              <a:t>23 -verankert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dirty="0">
                <a:sym typeface="Wingdings" panose="05000000000000000000" pitchFamily="2" charset="2"/>
              </a:rPr>
              <a:t>	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mit </a:t>
            </a:r>
            <a:r>
              <a:rPr lang="de-DE" sz="2800" dirty="0"/>
              <a:t>34</a:t>
            </a:r>
            <a:r>
              <a:rPr lang="de-DE" sz="2000" dirty="0"/>
              <a:t> </a:t>
            </a:r>
            <a:r>
              <a:rPr lang="de-DE" dirty="0"/>
              <a:t>Teilmaßnahmen </a:t>
            </a:r>
            <a:endParaRPr lang="de-DE" dirty="0" smtClean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Landesseitige </a:t>
            </a:r>
            <a:r>
              <a:rPr lang="de-DE" dirty="0"/>
              <a:t>Umsetzung über</a:t>
            </a:r>
            <a:r>
              <a:rPr lang="de-DE" sz="2800" dirty="0"/>
              <a:t> 20 </a:t>
            </a:r>
            <a:r>
              <a:rPr lang="de-DE" dirty="0" smtClean="0"/>
              <a:t>ELER-Förderrichtlinien </a:t>
            </a:r>
            <a:r>
              <a:rPr lang="de-DE" dirty="0"/>
              <a:t>und </a:t>
            </a:r>
            <a:r>
              <a:rPr lang="de-DE" dirty="0" smtClean="0"/>
              <a:t>ELER-Verwaltungsvorschriften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6" y="3508499"/>
            <a:ext cx="3634300" cy="271943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634" y="3553544"/>
            <a:ext cx="3520440" cy="262403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45" y="3545924"/>
            <a:ext cx="3581773" cy="2682004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531776" y="6341857"/>
            <a:ext cx="19961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7. Preis im Fotowettbewerb</a:t>
            </a:r>
            <a:endParaRPr lang="de-DE" sz="1100" dirty="0"/>
          </a:p>
        </p:txBody>
      </p:sp>
      <p:sp>
        <p:nvSpPr>
          <p:cNvPr id="13" name="Textfeld 12"/>
          <p:cNvSpPr txBox="1"/>
          <p:nvPr/>
        </p:nvSpPr>
        <p:spPr>
          <a:xfrm>
            <a:off x="4375634" y="6303129"/>
            <a:ext cx="19961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8</a:t>
            </a:r>
            <a:r>
              <a:rPr lang="de-DE" sz="1100" dirty="0" smtClean="0"/>
              <a:t>. Preis im Fotowettbewerb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8000045" y="6283137"/>
            <a:ext cx="19961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10. Preis im Fotowettbewerb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13805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320675"/>
            <a:ext cx="8990969" cy="1285392"/>
          </a:xfrm>
        </p:spPr>
        <p:txBody>
          <a:bodyPr>
            <a:normAutofit fontScale="90000"/>
          </a:bodyPr>
          <a:lstStyle/>
          <a:p>
            <a:r>
              <a:rPr lang="de-DE" dirty="0"/>
              <a:t>Förderperiode 2014 – 2020</a:t>
            </a:r>
            <a:br>
              <a:rPr lang="de-DE" dirty="0"/>
            </a:br>
            <a:r>
              <a:rPr lang="de-DE" dirty="0" smtClean="0"/>
              <a:t>Änderungen gegenüber </a:t>
            </a:r>
            <a:r>
              <a:rPr lang="de-DE" dirty="0"/>
              <a:t>der Förderperiode 2007 bis </a:t>
            </a:r>
            <a:r>
              <a:rPr lang="de-DE" dirty="0" smtClean="0"/>
              <a:t>2013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96000" y="1927442"/>
            <a:ext cx="10515600" cy="450193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Gemeinsamer Strategischer Rahmen für alle EU-Fonds („</a:t>
            </a:r>
            <a:r>
              <a:rPr lang="de-DE" sz="2000" dirty="0" smtClean="0"/>
              <a:t>Dach-Verordnung“)</a:t>
            </a:r>
            <a:endParaRPr lang="de-DE" sz="2000" dirty="0"/>
          </a:p>
          <a:p>
            <a:pPr marL="992188" lvl="2" indent="-457200">
              <a:buFont typeface="Arial" panose="020B0604020202020204" pitchFamily="34" charset="0"/>
              <a:buChar char="•"/>
            </a:pPr>
            <a:r>
              <a:rPr lang="de-DE" sz="2000" dirty="0"/>
              <a:t>Gemeinsame Regelungen für alle </a:t>
            </a:r>
            <a:r>
              <a:rPr lang="de-DE" sz="2000" dirty="0" smtClean="0"/>
              <a:t>EU-Fonds</a:t>
            </a:r>
            <a:endParaRPr lang="de-DE" sz="2000" dirty="0"/>
          </a:p>
          <a:p>
            <a:pPr marL="992188" lvl="2" indent="-457200">
              <a:buFont typeface="Arial" panose="020B0604020202020204" pitchFamily="34" charset="0"/>
              <a:buChar char="•"/>
            </a:pPr>
            <a:r>
              <a:rPr lang="de-DE" sz="2000" dirty="0"/>
              <a:t>Möglichkeiten eines fondsübergreifenden Ansatzes mit </a:t>
            </a:r>
            <a:r>
              <a:rPr lang="de-DE" sz="2000" dirty="0" smtClean="0"/>
              <a:t>CLLD</a:t>
            </a: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 smtClean="0"/>
              <a:t>Abschluss einer </a:t>
            </a:r>
            <a:r>
              <a:rPr lang="de-DE" sz="2000" dirty="0"/>
              <a:t>Partnerschaftsvereinbarung zwischen </a:t>
            </a:r>
            <a:r>
              <a:rPr lang="de-DE" sz="2000" dirty="0" smtClean="0"/>
              <a:t>Mitgliedstaat Deutschland </a:t>
            </a:r>
            <a:r>
              <a:rPr lang="de-DE" sz="2000" dirty="0"/>
              <a:t>und der EU </a:t>
            </a:r>
            <a:r>
              <a:rPr lang="de-DE" sz="2000" dirty="0" smtClean="0"/>
              <a:t>Kommission – </a:t>
            </a:r>
            <a:r>
              <a:rPr lang="de-DE" sz="2000" dirty="0"/>
              <a:t>Festlegung von Zielen (Leistungsreserve</a:t>
            </a:r>
            <a:r>
              <a:rPr lang="de-DE" sz="2000" dirty="0" smtClean="0"/>
              <a:t>!)</a:t>
            </a: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Keine </a:t>
            </a:r>
            <a:r>
              <a:rPr lang="de-DE" sz="2800" dirty="0"/>
              <a:t>4 </a:t>
            </a:r>
            <a:r>
              <a:rPr lang="de-DE" sz="2000" dirty="0" smtClean="0"/>
              <a:t>Schwerpunkte, </a:t>
            </a:r>
            <a:r>
              <a:rPr lang="de-DE" sz="2000" dirty="0"/>
              <a:t>sondern </a:t>
            </a:r>
            <a:r>
              <a:rPr lang="de-DE" sz="2800" dirty="0"/>
              <a:t>6</a:t>
            </a:r>
            <a:r>
              <a:rPr lang="de-DE" sz="2000" dirty="0"/>
              <a:t> </a:t>
            </a:r>
            <a:r>
              <a:rPr lang="de-DE" sz="2000" dirty="0" smtClean="0"/>
              <a:t>ELER-Prioritäten</a:t>
            </a: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Neue Förderbereiche im ELER in Form von Maßnahmen</a:t>
            </a:r>
          </a:p>
          <a:p>
            <a:pPr marL="877888" lvl="2" indent="-342900">
              <a:buFont typeface="Arial" panose="020B0604020202020204" pitchFamily="34" charset="0"/>
              <a:buChar char="•"/>
            </a:pPr>
            <a:r>
              <a:rPr lang="de-DE" sz="2000" dirty="0"/>
              <a:t>der Zusammenarbeit und Kooperation</a:t>
            </a:r>
          </a:p>
          <a:p>
            <a:pPr marL="877888" lvl="2" indent="-342900">
              <a:buFont typeface="Arial" panose="020B0604020202020204" pitchFamily="34" charset="0"/>
              <a:buChar char="•"/>
            </a:pPr>
            <a:r>
              <a:rPr lang="de-DE" sz="2000" dirty="0"/>
              <a:t>im Rahmen der Europäischen Innovationspartnerschaft (EIP</a:t>
            </a:r>
            <a:r>
              <a:rPr lang="de-DE" sz="2000" dirty="0" smtClean="0"/>
              <a:t>)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99156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320675"/>
            <a:ext cx="8990969" cy="1209325"/>
          </a:xfrm>
        </p:spPr>
        <p:txBody>
          <a:bodyPr/>
          <a:lstStyle/>
          <a:p>
            <a:r>
              <a:rPr lang="de-DE" dirty="0"/>
              <a:t>Änderungen </a:t>
            </a:r>
            <a:r>
              <a:rPr lang="de-DE" dirty="0" smtClean="0"/>
              <a:t>gegenüber </a:t>
            </a:r>
            <a:r>
              <a:rPr lang="de-DE" dirty="0"/>
              <a:t>der Förderperiode 2007 bis 2013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461306" y="1417500"/>
            <a:ext cx="10063819" cy="5440500"/>
          </a:xfrm>
        </p:spPr>
        <p:txBody>
          <a:bodyPr>
            <a:no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dirty="0"/>
              <a:t>Einführung einer Leistungsgebundene Reserve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/>
              <a:t>neues Steuerungsinstrument zur Kopplung von Zeitschiene, Programmerfolg und </a:t>
            </a:r>
            <a:r>
              <a:rPr lang="de-DE" dirty="0" smtClean="0"/>
              <a:t>EPLR-Gesamtplafonds </a:t>
            </a:r>
            <a:r>
              <a:rPr lang="de-DE" dirty="0"/>
              <a:t>(Einbehalt von 6 Prozent vom Gesamtplafonds)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/>
              <a:t>Festsetzung von quantifizierten Zielen („Meilensteinen“) pro Priorität auf der Grundlage von </a:t>
            </a:r>
            <a:r>
              <a:rPr lang="de-DE" dirty="0" smtClean="0"/>
              <a:t>Leistungsindikatoren</a:t>
            </a:r>
            <a:endParaRPr lang="de-DE" dirty="0"/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/>
              <a:t>Überprüfung der erbrachten Leistungen im Jahr </a:t>
            </a:r>
            <a:r>
              <a:rPr lang="de-DE" dirty="0" smtClean="0"/>
              <a:t>2019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endParaRPr lang="de-DE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dirty="0"/>
              <a:t>Einführung von Verfahren zur Auswahl von Vorhaben (PAK</a:t>
            </a:r>
            <a:r>
              <a:rPr lang="de-DE" dirty="0" smtClean="0"/>
              <a:t>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dirty="0"/>
              <a:t>Beteiligung am Stadt-Umland-Wettbewerb des EFRE und Vertretung des Ressorts im Ausschuss für den Stadt-Umland-Wettbewerb – </a:t>
            </a:r>
            <a:r>
              <a:rPr lang="de-DE" dirty="0" smtClean="0"/>
              <a:t>ASU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dirty="0" smtClean="0"/>
              <a:t>Etablierung einer ELER-Vergabeberatungsstelle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dirty="0"/>
              <a:t>Bürokratieabbau/Vereinfachung </a:t>
            </a:r>
            <a:r>
              <a:rPr lang="de-DE" dirty="0" smtClean="0"/>
              <a:t>- </a:t>
            </a:r>
            <a:r>
              <a:rPr lang="de-DE" dirty="0" err="1" smtClean="0"/>
              <a:t>ANBest</a:t>
            </a:r>
            <a:r>
              <a:rPr lang="de-DE" dirty="0" smtClean="0"/>
              <a:t>-EU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 smtClean="0"/>
              <a:t>Vorbild Sachsen</a:t>
            </a:r>
            <a:endParaRPr lang="de-DE" strike="sngStrik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98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Besondere Herausforderungen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316" y="1317356"/>
            <a:ext cx="10881600" cy="4708357"/>
          </a:xfrm>
        </p:spPr>
        <p:txBody>
          <a:bodyPr>
            <a:noAutofit/>
          </a:bodyPr>
          <a:lstStyle/>
          <a:p>
            <a:pPr marL="171450" indent="-1714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Bewältigung </a:t>
            </a:r>
            <a:r>
              <a:rPr lang="de-DE" sz="1600" dirty="0"/>
              <a:t>eines Riesenpaketes an </a:t>
            </a:r>
            <a:r>
              <a:rPr lang="de-DE" sz="1600" dirty="0" smtClean="0"/>
              <a:t>Rechtsgrundlagen</a:t>
            </a:r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Davon</a:t>
            </a:r>
            <a:r>
              <a:rPr lang="de-DE" sz="2000" dirty="0" smtClean="0"/>
              <a:t> </a:t>
            </a:r>
            <a:r>
              <a:rPr lang="de-DE" sz="2800" dirty="0" smtClean="0"/>
              <a:t>9</a:t>
            </a:r>
            <a:r>
              <a:rPr lang="de-DE" sz="2000" dirty="0" smtClean="0"/>
              <a:t> </a:t>
            </a:r>
            <a:r>
              <a:rPr lang="de-DE" sz="1600" dirty="0" smtClean="0"/>
              <a:t>Verordnungen und </a:t>
            </a:r>
            <a:r>
              <a:rPr lang="de-DE" sz="2800" dirty="0"/>
              <a:t>17</a:t>
            </a:r>
            <a:r>
              <a:rPr lang="de-DE" sz="1600" dirty="0"/>
              <a:t> delegierte / Durchführungsverordnungen </a:t>
            </a:r>
            <a:r>
              <a:rPr lang="de-DE" sz="1600" dirty="0" smtClean="0"/>
              <a:t>für </a:t>
            </a:r>
            <a:r>
              <a:rPr lang="de-DE" sz="1600" dirty="0"/>
              <a:t>den </a:t>
            </a:r>
            <a:r>
              <a:rPr lang="de-DE" sz="1600" dirty="0" smtClean="0"/>
              <a:t>ELER sowie diverse Leitlinien </a:t>
            </a:r>
            <a:endParaRPr lang="de-DE" sz="1600" dirty="0"/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Umsetzung der europäischen Rechtsvorschriften in nationale Landesfördervorschriften einschließlich Abstimmungen mit Finanzressort und Landesrechnungshof </a:t>
            </a:r>
            <a:endParaRPr lang="de-DE" sz="1600" dirty="0"/>
          </a:p>
          <a:p>
            <a:pPr marL="171450" indent="-1714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Umfangreiche </a:t>
            </a:r>
            <a:r>
              <a:rPr lang="de-DE" sz="1600" dirty="0"/>
              <a:t>Abstimmungsprozesse ressortintern </a:t>
            </a:r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AG </a:t>
            </a:r>
            <a:r>
              <a:rPr lang="de-DE" sz="1600" dirty="0"/>
              <a:t>ELER 2014 </a:t>
            </a:r>
            <a:r>
              <a:rPr lang="de-DE" sz="1600" dirty="0" smtClean="0"/>
              <a:t>mit </a:t>
            </a:r>
            <a:r>
              <a:rPr lang="de-DE" sz="2800" dirty="0" smtClean="0"/>
              <a:t>32</a:t>
            </a:r>
            <a:r>
              <a:rPr lang="de-DE" dirty="0" smtClean="0"/>
              <a:t> </a:t>
            </a:r>
            <a:r>
              <a:rPr lang="de-DE" sz="1600" dirty="0" smtClean="0"/>
              <a:t>Beratungen </a:t>
            </a:r>
            <a:endParaRPr lang="de-DE" sz="1600" dirty="0"/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auf </a:t>
            </a:r>
            <a:r>
              <a:rPr lang="de-DE" sz="1600" dirty="0"/>
              <a:t>Landesebene </a:t>
            </a:r>
            <a:r>
              <a:rPr lang="de-DE" sz="1600" dirty="0" smtClean="0"/>
              <a:t>diverse Abstimmungen mit </a:t>
            </a:r>
            <a:r>
              <a:rPr lang="de-DE" sz="1600" dirty="0"/>
              <a:t>anderen Ressorts </a:t>
            </a:r>
            <a:r>
              <a:rPr lang="de-DE" sz="1600" dirty="0" smtClean="0"/>
              <a:t>und </a:t>
            </a:r>
            <a:r>
              <a:rPr lang="de-DE" sz="1600" dirty="0"/>
              <a:t>EU-Fonds </a:t>
            </a:r>
            <a:r>
              <a:rPr lang="de-DE" sz="1600" dirty="0" smtClean="0"/>
              <a:t>(Verwaltungsbehörden EFRE und ESF)</a:t>
            </a:r>
          </a:p>
          <a:p>
            <a:pPr marL="171450" indent="-1714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Fristgerechte Erstellung der Jahresberichte (bisher </a:t>
            </a:r>
            <a:r>
              <a:rPr lang="de-DE" sz="2800" dirty="0" smtClean="0"/>
              <a:t>10</a:t>
            </a:r>
            <a:r>
              <a:rPr lang="de-DE" sz="1600" dirty="0" smtClean="0"/>
              <a:t>) sowie strategische Begleitung der Umsetzung des EPLR mit entsprechenden Änderungsanträgen (</a:t>
            </a:r>
            <a:r>
              <a:rPr lang="de-DE" sz="2800" dirty="0" smtClean="0"/>
              <a:t>10</a:t>
            </a:r>
            <a:r>
              <a:rPr lang="de-DE" sz="1600" dirty="0" smtClean="0"/>
              <a:t>) unter Berücksichtigung vielfältiger interner und externer (Begleitausschuss) Beteiligungsverfahren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1679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Besondere Herausforderungen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2463" y="1317355"/>
            <a:ext cx="10761284" cy="5027298"/>
          </a:xfrm>
        </p:spPr>
        <p:txBody>
          <a:bodyPr>
            <a:noAutofit/>
          </a:bodyPr>
          <a:lstStyle/>
          <a:p>
            <a:pPr marL="171450" indent="-1714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 ELER in zwei Ressorts:</a:t>
            </a:r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 smtClean="0"/>
              <a:t>Im Ergebnis der Landtagswahl </a:t>
            </a:r>
            <a:r>
              <a:rPr lang="de-DE" sz="1600" dirty="0" smtClean="0">
                <a:solidFill>
                  <a:schemeClr val="tx1"/>
                </a:solidFill>
              </a:rPr>
              <a:t>2009 </a:t>
            </a:r>
            <a:r>
              <a:rPr lang="de-DE" sz="1600" dirty="0" smtClean="0"/>
              <a:t>wurden die Bereiche Landwirtschaft und Umwelt getrennt – die Abteilung Landwirtschaft mit EU-Zahlstelle und ELER-Verwaltungsbehörde zum MIL, der „Rest des ELER“ im MUGV – gemeinsame Arbeit in der AG ELER 2014</a:t>
            </a:r>
          </a:p>
          <a:p>
            <a:pPr marL="820738" lvl="2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 smtClean="0"/>
              <a:t>Fortwährender Kampf um die Bereitstellung erforderlicher </a:t>
            </a:r>
            <a:r>
              <a:rPr lang="de-DE" sz="1600" dirty="0" err="1" smtClean="0"/>
              <a:t>Kofinanzierungsmittel</a:t>
            </a:r>
            <a:endParaRPr lang="de-DE" sz="1600" dirty="0" smtClean="0"/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endParaRPr lang="de-DE" sz="1600" dirty="0" smtClean="0"/>
          </a:p>
          <a:p>
            <a:pPr marL="171450" indent="-1714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 Regelmäßige Information und Austausch mit den Wirtschafts- </a:t>
            </a:r>
            <a:r>
              <a:rPr lang="de-DE" sz="1600" dirty="0"/>
              <a:t>und Sozialpartnern (Info-Veranstaltungen, ELER-Jahrestagung) sowie mehr als</a:t>
            </a:r>
            <a:r>
              <a:rPr lang="de-DE" sz="2000" dirty="0"/>
              <a:t> </a:t>
            </a:r>
            <a:r>
              <a:rPr lang="de-DE" sz="2800" dirty="0"/>
              <a:t>25 </a:t>
            </a:r>
            <a:r>
              <a:rPr lang="de-DE" sz="1600" dirty="0"/>
              <a:t>Beratungen des gemeinsamen Brandenburger </a:t>
            </a:r>
            <a:r>
              <a:rPr lang="de-DE" sz="1600" dirty="0" smtClean="0"/>
              <a:t>Begleitausschusses </a:t>
            </a:r>
            <a:r>
              <a:rPr lang="de-DE" sz="1600" dirty="0"/>
              <a:t>(BGA</a:t>
            </a:r>
            <a:r>
              <a:rPr lang="de-DE" sz="1600" dirty="0" smtClean="0"/>
              <a:t>) EFRE, ESF und ELER</a:t>
            </a:r>
            <a:endParaRPr lang="de-DE" sz="1600" dirty="0"/>
          </a:p>
          <a:p>
            <a:pPr marL="171450" indent="-1714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>
                <a:solidFill>
                  <a:schemeClr val="tx1"/>
                </a:solidFill>
              </a:rPr>
              <a:t> mehr als </a:t>
            </a:r>
            <a:r>
              <a:rPr lang="de-DE" sz="2800" dirty="0" smtClean="0">
                <a:solidFill>
                  <a:schemeClr val="tx1"/>
                </a:solidFill>
              </a:rPr>
              <a:t>30</a:t>
            </a:r>
            <a:r>
              <a:rPr lang="de-DE" sz="1600" dirty="0" smtClean="0">
                <a:solidFill>
                  <a:schemeClr val="tx1"/>
                </a:solidFill>
              </a:rPr>
              <a:t> Beratungen der </a:t>
            </a:r>
            <a:r>
              <a:rPr lang="de-DE" sz="1600" dirty="0" err="1" smtClean="0">
                <a:solidFill>
                  <a:schemeClr val="tx1"/>
                </a:solidFill>
              </a:rPr>
              <a:t>Programmkoordinierungsreferent:innen</a:t>
            </a:r>
            <a:r>
              <a:rPr lang="de-DE" sz="1600" dirty="0" smtClean="0">
                <a:solidFill>
                  <a:schemeClr val="tx1"/>
                </a:solidFill>
              </a:rPr>
              <a:t> (PKR) auf </a:t>
            </a:r>
            <a:r>
              <a:rPr lang="de-DE" sz="1600" dirty="0">
                <a:solidFill>
                  <a:schemeClr val="tx1"/>
                </a:solidFill>
              </a:rPr>
              <a:t>Bundes- </a:t>
            </a:r>
            <a:r>
              <a:rPr lang="de-DE" sz="1600" dirty="0"/>
              <a:t>und europäischer Ebene, sowie </a:t>
            </a:r>
            <a:r>
              <a:rPr lang="de-DE" sz="2800" dirty="0" smtClean="0">
                <a:solidFill>
                  <a:schemeClr val="accent1"/>
                </a:solidFill>
              </a:rPr>
              <a:t>20 </a:t>
            </a:r>
            <a:r>
              <a:rPr lang="de-DE" sz="1600" dirty="0">
                <a:solidFill>
                  <a:schemeClr val="accent1"/>
                </a:solidFill>
              </a:rPr>
              <a:t>Beratungen des </a:t>
            </a:r>
            <a:r>
              <a:rPr lang="de-DE" sz="1600" dirty="0" smtClean="0">
                <a:solidFill>
                  <a:schemeClr val="accent1"/>
                </a:solidFill>
              </a:rPr>
              <a:t>Bundes-BGA</a:t>
            </a: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mehr </a:t>
            </a:r>
            <a:r>
              <a:rPr lang="de-DE" sz="1600" dirty="0"/>
              <a:t>als </a:t>
            </a:r>
            <a:r>
              <a:rPr lang="de-DE" sz="2800" dirty="0" smtClean="0"/>
              <a:t>10</a:t>
            </a:r>
            <a:r>
              <a:rPr lang="de-DE" sz="1600" dirty="0" smtClean="0"/>
              <a:t> ELER-Jahresgespräche mit EU-Kommission, BMEL sowie allen Ländern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095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650" y="320675"/>
            <a:ext cx="9738600" cy="996681"/>
          </a:xfrm>
        </p:spPr>
        <p:txBody>
          <a:bodyPr/>
          <a:lstStyle/>
          <a:p>
            <a:r>
              <a:rPr lang="de-DE" dirty="0"/>
              <a:t>Besondere </a:t>
            </a:r>
            <a:r>
              <a:rPr lang="de-DE" dirty="0" smtClean="0"/>
              <a:t>Herausforderungen: EU-Beihilferecht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199" y="1120424"/>
            <a:ext cx="11013947" cy="5623275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 smtClean="0"/>
              <a:t>Sicherstellung </a:t>
            </a:r>
            <a:r>
              <a:rPr lang="de-DE" sz="1600" dirty="0"/>
              <a:t>im Rahmen der Programmgenehmigung i</a:t>
            </a:r>
            <a:r>
              <a:rPr lang="de-DE" sz="1600" dirty="0" smtClean="0"/>
              <a:t>. V. m</a:t>
            </a:r>
            <a:r>
              <a:rPr lang="de-DE" sz="1600" dirty="0"/>
              <a:t>. Nutzung der Nationalen Rahmenregelung </a:t>
            </a:r>
            <a:r>
              <a:rPr lang="de-DE" sz="1600" dirty="0" smtClean="0"/>
              <a:t>oder Inanspruchnahme </a:t>
            </a:r>
            <a:r>
              <a:rPr lang="de-DE" sz="1600" dirty="0"/>
              <a:t>einer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/>
              <a:t>		a) „de </a:t>
            </a:r>
            <a:r>
              <a:rPr lang="de-DE" sz="1600" dirty="0" err="1"/>
              <a:t>minimis</a:t>
            </a:r>
            <a:r>
              <a:rPr lang="de-DE" sz="1600" dirty="0"/>
              <a:t> - Regelung“,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/>
              <a:t>		b) Gruppen-/ Agrarfreistellungs-Verordnung oder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/>
              <a:t>		</a:t>
            </a:r>
            <a:r>
              <a:rPr lang="de-DE" sz="1600" dirty="0" smtClean="0"/>
              <a:t>c) Durchführung </a:t>
            </a:r>
            <a:r>
              <a:rPr lang="de-DE" sz="1600" dirty="0"/>
              <a:t>von </a:t>
            </a:r>
            <a:r>
              <a:rPr lang="de-DE" sz="1600" dirty="0" smtClean="0"/>
              <a:t>Einzel-</a:t>
            </a:r>
            <a:r>
              <a:rPr lang="de-DE" sz="1600" dirty="0" err="1" smtClean="0"/>
              <a:t>Notifizierungen</a:t>
            </a:r>
            <a:r>
              <a:rPr lang="de-DE" sz="1600" dirty="0" smtClean="0"/>
              <a:t>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b="1" dirty="0" err="1" smtClean="0"/>
              <a:t>Notifizierungen</a:t>
            </a:r>
            <a:r>
              <a:rPr lang="de-DE" sz="1600" b="1" dirty="0" smtClean="0"/>
              <a:t> - </a:t>
            </a:r>
            <a:r>
              <a:rPr lang="de-DE" sz="2800" b="1" dirty="0" smtClean="0"/>
              <a:t>4</a:t>
            </a:r>
            <a:r>
              <a:rPr lang="de-DE" sz="1600" b="1" dirty="0" smtClean="0"/>
              <a:t>: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 smtClean="0"/>
              <a:t>EIP, Zusammenarbeit, Natürliches Erbe, EU-MLUL-Forst-RL </a:t>
            </a:r>
            <a:r>
              <a:rPr lang="de-DE" sz="1600" dirty="0"/>
              <a:t>- Umstellung auf naturnahe Waldbewirtschaftung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b="1" dirty="0" smtClean="0"/>
              <a:t>Freistellungen - </a:t>
            </a:r>
            <a:r>
              <a:rPr lang="de-DE" sz="2800" b="1" dirty="0" smtClean="0"/>
              <a:t>9</a:t>
            </a:r>
            <a:r>
              <a:rPr lang="de-DE" sz="1600" b="1" dirty="0" smtClean="0"/>
              <a:t>: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/>
              <a:t>LEADER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/>
              <a:t>EIP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/>
              <a:t>Forstberatung (EU-MLUL-Forst-RL)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/>
              <a:t>Waldschäden (EU-MLUL-Forst-RL)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dirty="0" smtClean="0"/>
              <a:t>Ländliche </a:t>
            </a:r>
            <a:r>
              <a:rPr lang="de-DE" sz="1600" dirty="0"/>
              <a:t>Berufsbildung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sz="1400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1600" b="1" dirty="0" smtClean="0"/>
              <a:t>Ergebnis</a:t>
            </a:r>
            <a:r>
              <a:rPr lang="de-DE" sz="1600" dirty="0" smtClean="0"/>
              <a:t>: Herbeiführung von Rechtssicherheit </a:t>
            </a:r>
            <a:r>
              <a:rPr lang="de-DE" sz="1600" dirty="0"/>
              <a:t>aber - lange, umständliche Verfahren </a:t>
            </a:r>
            <a:r>
              <a:rPr lang="de-DE" sz="1600" dirty="0" smtClean="0"/>
              <a:t>verbunden mit einem jeweils späteren </a:t>
            </a:r>
            <a:r>
              <a:rPr lang="de-DE" sz="1600" dirty="0"/>
              <a:t>Start der </a:t>
            </a:r>
            <a:r>
              <a:rPr lang="de-DE" sz="1600" dirty="0" smtClean="0"/>
              <a:t>Förderung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sz="1600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sz="16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sz="16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50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Besondere Herausforderungen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217" y="1231630"/>
            <a:ext cx="11522283" cy="5309569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 smtClean="0"/>
              <a:t>Prüfungen - </a:t>
            </a:r>
            <a:r>
              <a:rPr lang="de-DE" sz="2800" dirty="0" smtClean="0"/>
              <a:t>4 </a:t>
            </a:r>
            <a:r>
              <a:rPr lang="de-DE" sz="1600" dirty="0" smtClean="0"/>
              <a:t>Prüfungen der EU-Kommission, </a:t>
            </a:r>
            <a:r>
              <a:rPr lang="de-DE" sz="2800" dirty="0"/>
              <a:t>3</a:t>
            </a:r>
            <a:r>
              <a:rPr lang="de-DE" sz="1600" dirty="0" smtClean="0"/>
              <a:t> Prüfungen des Europäischen Rechnungshofes-ERH</a:t>
            </a:r>
            <a:endParaRPr lang="de-DE" sz="1600" dirty="0"/>
          </a:p>
          <a:p>
            <a:pPr marL="4635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400" dirty="0" smtClean="0"/>
              <a:t>2015   KOM-Prüfung Flächen/Tiere</a:t>
            </a:r>
            <a:endParaRPr lang="de-DE" sz="1400" dirty="0"/>
          </a:p>
          <a:p>
            <a:pPr marL="4635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400" dirty="0" smtClean="0"/>
              <a:t>2017   KOM-Prüfung Flächen/Tiere</a:t>
            </a:r>
            <a:endParaRPr lang="de-DE" sz="1400" dirty="0"/>
          </a:p>
          <a:p>
            <a:pPr marL="4635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400" dirty="0" smtClean="0"/>
              <a:t>2018   KOM-Prüfung LEADER</a:t>
            </a:r>
            <a:endParaRPr lang="de-DE" sz="1400" dirty="0"/>
          </a:p>
          <a:p>
            <a:pPr marL="4635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400" dirty="0" smtClean="0"/>
              <a:t>2020   ERH-Prüfung Wasser</a:t>
            </a:r>
            <a:endParaRPr lang="de-DE" sz="1400" dirty="0"/>
          </a:p>
          <a:p>
            <a:pPr marL="4635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400" dirty="0" smtClean="0"/>
              <a:t>2020   KOM-Prüfung Flächen/Tiere</a:t>
            </a:r>
            <a:endParaRPr lang="de-DE" sz="1400" dirty="0"/>
          </a:p>
          <a:p>
            <a:pPr marL="4635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400" dirty="0" smtClean="0"/>
              <a:t>2023   ERH-Prüfung Flächen/Tiere </a:t>
            </a:r>
            <a:r>
              <a:rPr lang="de-DE" sz="1400" dirty="0"/>
              <a:t>und LEADER</a:t>
            </a:r>
          </a:p>
          <a:p>
            <a:pPr marL="4635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400" dirty="0" smtClean="0"/>
              <a:t>2025   ERH-Prüfung Wasser </a:t>
            </a:r>
            <a:r>
              <a:rPr lang="de-DE" sz="1400" dirty="0"/>
              <a:t>und LEADER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sz="1600" dirty="0"/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Bei </a:t>
            </a:r>
            <a:r>
              <a:rPr lang="de-DE" sz="1600" dirty="0"/>
              <a:t>diesen Kontrollen wurden für den ELER keine Verstöße im Kontroll- und Sanktionsverfahren festgestellt, die zu Anlastungen gegenüber den Ländern Brandenburg/Berlin geführt hätten.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Darüber </a:t>
            </a:r>
            <a:r>
              <a:rPr lang="de-DE" sz="1600" dirty="0"/>
              <a:t>hinaus </a:t>
            </a:r>
            <a:r>
              <a:rPr lang="de-DE" sz="1600" dirty="0" err="1" smtClean="0"/>
              <a:t>erfolg</a:t>
            </a:r>
            <a:r>
              <a:rPr lang="de-DE" sz="1600" dirty="0" smtClean="0"/>
              <a:t>(t)en </a:t>
            </a:r>
            <a:r>
              <a:rPr lang="de-DE" sz="1600" dirty="0"/>
              <a:t>jährlich im Rahmen des Rechnungsabschlussverfahren umfangreiche System- und Stichprobenkontrollen durch die Bescheinigende Stelle, um zu überprüfen, ob die Kontroll- und Sanktionsverfahren der Zahlstelle  (hierzu zählen u.a. Verwaltungskontrollen, Vor-Ort-Kontrollen</a:t>
            </a:r>
            <a:r>
              <a:rPr lang="de-DE" sz="1600"/>
              <a:t>, </a:t>
            </a:r>
            <a:r>
              <a:rPr lang="de-DE" sz="1600" smtClean="0"/>
              <a:t>Ex-post-Kontrollen</a:t>
            </a:r>
            <a:r>
              <a:rPr lang="de-DE" sz="1600" dirty="0"/>
              <a:t>) und somit die Ausgaben im Rahmen des ELER im Sinne der EU-Verordnungen ausgereicht werden</a:t>
            </a:r>
            <a:r>
              <a:rPr lang="de-DE" sz="1600" dirty="0" smtClean="0"/>
              <a:t>.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Auch der Bereich der Technischen Hilfe wurde mehrfach durch den IRD, </a:t>
            </a:r>
            <a:r>
              <a:rPr lang="de-DE" sz="1600" dirty="0" err="1" smtClean="0"/>
              <a:t>ZtP</a:t>
            </a:r>
            <a:r>
              <a:rPr lang="de-DE" sz="1600" dirty="0" smtClean="0"/>
              <a:t> und die BS geprüft.</a:t>
            </a:r>
            <a:endParaRPr lang="de-DE" sz="16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 smtClean="0"/>
              <a:t>LRH-Prüfungen: ELER-Förderbereiche </a:t>
            </a:r>
            <a:r>
              <a:rPr lang="de-DE" sz="1600" dirty="0" err="1" smtClean="0"/>
              <a:t>Ebi</a:t>
            </a:r>
            <a:r>
              <a:rPr lang="de-DE" sz="1600" dirty="0" smtClean="0"/>
              <a:t>, EIP</a:t>
            </a:r>
            <a:endParaRPr lang="de-DE" sz="16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8887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6000" y="320675"/>
            <a:ext cx="9348075" cy="1231900"/>
          </a:xfrm>
        </p:spPr>
        <p:txBody>
          <a:bodyPr>
            <a:normAutofit fontScale="90000"/>
          </a:bodyPr>
          <a:lstStyle/>
          <a:p>
            <a:r>
              <a:rPr lang="de-DE" dirty="0"/>
              <a:t>Besondere Herausforderung - Gestaltung des Übergangszeitraums und der damit verbundenen Verlängerung der Förderperiode um zwei </a:t>
            </a:r>
            <a:r>
              <a:rPr lang="de-DE" dirty="0" smtClean="0"/>
              <a:t>Jahre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96000" y="1975066"/>
            <a:ext cx="11014950" cy="4216183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 smtClean="0"/>
              <a:t>GAP-Übergangsverordnung </a:t>
            </a:r>
            <a:r>
              <a:rPr lang="de-DE" sz="2000" dirty="0"/>
              <a:t>(VO (EU) 2020/2220) </a:t>
            </a:r>
            <a:r>
              <a:rPr lang="de-DE" sz="2000" dirty="0" smtClean="0"/>
              <a:t>- Ü-VO - vom </a:t>
            </a:r>
            <a:r>
              <a:rPr lang="de-DE" sz="2000" dirty="0"/>
              <a:t>23.12.2020 mit Inkrafttreten zum 29.12.2020 (ABI. L 437, S. 1 ff</a:t>
            </a:r>
            <a:r>
              <a:rPr lang="de-DE" sz="2000" dirty="0" smtClean="0"/>
              <a:t>.)</a:t>
            </a: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Ü-VO sichert die Fortsetzung der Förderung in den Jahren </a:t>
            </a:r>
            <a:r>
              <a:rPr lang="de-DE" sz="2000" dirty="0" smtClean="0"/>
              <a:t>2021/2022 </a:t>
            </a:r>
            <a:r>
              <a:rPr lang="de-DE" sz="2000" dirty="0"/>
              <a:t>zwei Jahre Verlängerung der FP obligatorisch – </a:t>
            </a:r>
            <a:r>
              <a:rPr lang="de-DE" sz="2000" dirty="0" smtClean="0"/>
              <a:t>Förderperiode </a:t>
            </a:r>
            <a:r>
              <a:rPr lang="de-DE" sz="2000" dirty="0"/>
              <a:t>endet damit zum </a:t>
            </a:r>
            <a:r>
              <a:rPr lang="de-DE" sz="2000" dirty="0" smtClean="0"/>
              <a:t>31.12.2025</a:t>
            </a: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grundsätzliche Fortführung geltenden Rechts - VO </a:t>
            </a:r>
            <a:r>
              <a:rPr lang="de-DE" sz="2000" dirty="0" smtClean="0"/>
              <a:t>1305/2013</a:t>
            </a: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Mitgliedstaaten erhalten für die Übergangsjahre 2021 und 2022  „reguläre ELER-Mittel</a:t>
            </a:r>
            <a:r>
              <a:rPr lang="de-DE" sz="2000" dirty="0" smtClean="0"/>
              <a:t>“ im Vorgriff auf die Förderperiode ab 2023, </a:t>
            </a:r>
            <a:r>
              <a:rPr lang="de-DE" sz="2000" dirty="0"/>
              <a:t>Umschichtungsmittel aus der 1. Säule sowie Mittel aus dem „Wiederaufbaufonds</a:t>
            </a:r>
            <a:r>
              <a:rPr lang="de-DE" sz="2000" dirty="0" smtClean="0"/>
              <a:t>“ (EURI-Mittel)</a:t>
            </a: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/>
              <a:t>die Verwendung dieser Mittel wurde im MLUK abgestimmt – Priorität hatte die Ausfinanzierung der flächenbezogenen, insbesondere der Agrarumweltmaßnahmen (Vermeidung abrupter Förderbrüche im Übergang zur neuen </a:t>
            </a:r>
            <a:r>
              <a:rPr lang="de-DE" sz="2000" dirty="0" smtClean="0"/>
              <a:t>Förderperiode)</a:t>
            </a:r>
            <a:endParaRPr lang="de-DE" sz="2000" dirty="0"/>
          </a:p>
          <a:p>
            <a:endParaRPr lang="de-DE" sz="2000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0369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704567"/>
              </p:ext>
            </p:extLst>
          </p:nvPr>
        </p:nvGraphicFramePr>
        <p:xfrm>
          <a:off x="395999" y="1541538"/>
          <a:ext cx="10129127" cy="4402062"/>
        </p:xfrm>
        <a:graphic>
          <a:graphicData uri="http://schemas.openxmlformats.org/drawingml/2006/table">
            <a:tbl>
              <a:tblPr firstRow="1" firstCol="1" bandRow="1">
                <a:solidFill>
                  <a:srgbClr val="92D050"/>
                </a:solidFill>
                <a:tableStyleId>{21E4AEA4-8DFA-4A89-87EB-49C32662AFE0}</a:tableStyleId>
              </a:tblPr>
              <a:tblGrid>
                <a:gridCol w="6846888">
                  <a:extLst>
                    <a:ext uri="{9D8B030D-6E8A-4147-A177-3AD203B41FA5}">
                      <a16:colId xmlns:a16="http://schemas.microsoft.com/office/drawing/2014/main" val="3013817055"/>
                    </a:ext>
                  </a:extLst>
                </a:gridCol>
                <a:gridCol w="3282239">
                  <a:extLst>
                    <a:ext uri="{9D8B030D-6E8A-4147-A177-3AD203B41FA5}">
                      <a16:colId xmlns:a16="http://schemas.microsoft.com/office/drawing/2014/main" val="1915334402"/>
                    </a:ext>
                  </a:extLst>
                </a:gridCol>
              </a:tblGrid>
              <a:tr h="1127737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0" dirty="0">
                          <a:effectLst/>
                        </a:rPr>
                        <a:t>Originäre </a:t>
                      </a:r>
                      <a:r>
                        <a:rPr lang="de-DE" sz="2000" b="0" dirty="0" smtClean="0">
                          <a:effectLst/>
                        </a:rPr>
                        <a:t>ELER-Mittel</a:t>
                      </a:r>
                      <a:endParaRPr lang="de-DE" sz="2000" b="0" dirty="0">
                        <a:effectLst/>
                      </a:endParaRP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0" dirty="0" smtClean="0">
                          <a:effectLst/>
                        </a:rPr>
                        <a:t>(national kofinanziert</a:t>
                      </a:r>
                      <a:r>
                        <a:rPr lang="de-DE" sz="2000" b="0" dirty="0">
                          <a:effectLst/>
                        </a:rPr>
                        <a:t>)</a:t>
                      </a:r>
                      <a:endParaRPr lang="de-DE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B7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dirty="0">
                          <a:effectLst/>
                        </a:rPr>
                        <a:t>266.880.732 Euro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859687"/>
                  </a:ext>
                </a:extLst>
              </a:tr>
              <a:tr h="1127737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0" dirty="0">
                          <a:effectLst/>
                        </a:rPr>
                        <a:t>ELER-Mittel aus dem Wiederaufbaufonds (EURI)</a:t>
                      </a: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0" dirty="0">
                          <a:effectLst/>
                        </a:rPr>
                        <a:t>(</a:t>
                      </a:r>
                      <a:r>
                        <a:rPr lang="de-DE" sz="2000" b="0" dirty="0" smtClean="0">
                          <a:effectLst/>
                        </a:rPr>
                        <a:t>100 %-</a:t>
                      </a:r>
                      <a:r>
                        <a:rPr lang="de-DE" sz="2000" b="0" dirty="0">
                          <a:effectLst/>
                        </a:rPr>
                        <a:t>EU-Finanzierung)</a:t>
                      </a:r>
                      <a:endParaRPr lang="de-DE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B74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77.766.690 Euro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03735"/>
                  </a:ext>
                </a:extLst>
              </a:tr>
              <a:tr h="150365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0" dirty="0">
                          <a:effectLst/>
                        </a:rPr>
                        <a:t>ELER-Mittel aus der Umschichtung </a:t>
                      </a:r>
                      <a:r>
                        <a:rPr lang="de-DE" sz="2000" b="0" dirty="0" smtClean="0">
                          <a:effectLst/>
                        </a:rPr>
                        <a:t>der </a:t>
                      </a:r>
                      <a:r>
                        <a:rPr lang="de-DE" sz="2000" b="0" dirty="0">
                          <a:effectLst/>
                        </a:rPr>
                        <a:t>ersten </a:t>
                      </a:r>
                      <a:r>
                        <a:rPr lang="de-DE" sz="2000" b="0" dirty="0" smtClean="0">
                          <a:effectLst/>
                        </a:rPr>
                        <a:t>Säule</a:t>
                      </a: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0" dirty="0" smtClean="0">
                          <a:effectLst/>
                        </a:rPr>
                        <a:t>für die </a:t>
                      </a:r>
                      <a:r>
                        <a:rPr lang="de-DE" sz="2000" b="0" dirty="0">
                          <a:effectLst/>
                        </a:rPr>
                        <a:t>Jahre 2021 und 2022 </a:t>
                      </a: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0" dirty="0">
                          <a:effectLst/>
                        </a:rPr>
                        <a:t>(</a:t>
                      </a:r>
                      <a:r>
                        <a:rPr lang="de-DE" sz="2000" b="0" dirty="0" smtClean="0">
                          <a:effectLst/>
                        </a:rPr>
                        <a:t>100 %-</a:t>
                      </a:r>
                      <a:r>
                        <a:rPr lang="de-DE" sz="2000" b="0" dirty="0">
                          <a:effectLst/>
                        </a:rPr>
                        <a:t>EU-Finanzierung)</a:t>
                      </a:r>
                      <a:endParaRPr lang="de-DE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B74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46.424.217 Euro 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688744"/>
                  </a:ext>
                </a:extLst>
              </a:tr>
              <a:tr h="642937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Summe</a:t>
                      </a:r>
                      <a:endParaRPr lang="de-DE" sz="20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6B74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81015" algn="r"/>
                        </a:tabLst>
                      </a:pPr>
                      <a:r>
                        <a:rPr lang="de-DE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391.071.639 Euro </a:t>
                      </a:r>
                      <a:endParaRPr lang="de-DE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9CC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770794"/>
                  </a:ext>
                </a:extLst>
              </a:tr>
            </a:tbl>
          </a:graphicData>
        </a:graphic>
      </p:graphicFrame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2389189" y="1990726"/>
            <a:ext cx="813593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endParaRPr lang="de-DE" altLang="de-DE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endParaRPr lang="de-DE" altLang="de-DE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6000" y="320675"/>
            <a:ext cx="8990969" cy="1031451"/>
          </a:xfrm>
        </p:spPr>
        <p:txBody>
          <a:bodyPr>
            <a:normAutofit/>
          </a:bodyPr>
          <a:lstStyle/>
          <a:p>
            <a:r>
              <a:rPr lang="de-DE" dirty="0"/>
              <a:t>Mittelausstattung für die Verlängerung - Jahre 2021 und </a:t>
            </a:r>
            <a:r>
              <a:rPr lang="de-DE" dirty="0" smtClean="0"/>
              <a:t>2022</a:t>
            </a:r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168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2389188" y="1196975"/>
            <a:ext cx="8229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400" b="1" dirty="0" smtClean="0">
                <a:solidFill>
                  <a:srgbClr val="71AB3E"/>
                </a:solidFill>
                <a:latin typeface="Arial" panose="020B0604020202020204" pitchFamily="34" charset="0"/>
              </a:rPr>
              <a:t> </a:t>
            </a:r>
            <a:endParaRPr lang="de-DE" altLang="de-DE" sz="2400" b="1" dirty="0">
              <a:solidFill>
                <a:srgbClr val="71AB3E"/>
              </a:solidFill>
              <a:latin typeface="Arial" panose="020B0604020202020204" pitchFamily="34" charset="0"/>
            </a:endParaRPr>
          </a:p>
          <a:p>
            <a:endParaRPr lang="de-DE" altLang="de-DE" sz="2400" b="1" dirty="0">
              <a:solidFill>
                <a:srgbClr val="71AB3E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6000" y="320675"/>
            <a:ext cx="9481425" cy="1303338"/>
          </a:xfrm>
        </p:spPr>
        <p:txBody>
          <a:bodyPr>
            <a:normAutofit/>
          </a:bodyPr>
          <a:lstStyle/>
          <a:p>
            <a:r>
              <a:rPr lang="de-DE" dirty="0"/>
              <a:t>Verwendung der ELER-Mittel aus dem Wiederaufbaufonds (EURI</a:t>
            </a:r>
            <a:r>
              <a:rPr lang="de-DE" dirty="0" smtClean="0"/>
              <a:t>):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556420" y="1624013"/>
            <a:ext cx="10937747" cy="4614861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dirty="0"/>
              <a:t>„</a:t>
            </a:r>
            <a:r>
              <a:rPr lang="de-DE" sz="1600" dirty="0" err="1"/>
              <a:t>Ringfencing</a:t>
            </a:r>
            <a:r>
              <a:rPr lang="de-DE" sz="1600" dirty="0"/>
              <a:t>“-Bedingungen gem. Übergangs-VO für EURI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 smtClean="0"/>
              <a:t>mindestens </a:t>
            </a:r>
            <a:r>
              <a:rPr lang="de-DE" sz="2800" dirty="0" smtClean="0"/>
              <a:t>55 </a:t>
            </a:r>
            <a:r>
              <a:rPr lang="de-DE" sz="1600" dirty="0"/>
              <a:t>% </a:t>
            </a:r>
            <a:r>
              <a:rPr lang="de-DE" sz="1600" dirty="0" smtClean="0"/>
              <a:t>der EURI-Mittel für </a:t>
            </a:r>
            <a:r>
              <a:rPr lang="de-DE" sz="1600" dirty="0"/>
              <a:t>Maßnahmen gem. Art. 17, 19, 20 und 35</a:t>
            </a:r>
          </a:p>
          <a:p>
            <a:pPr marL="820738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mindestens </a:t>
            </a:r>
            <a:r>
              <a:rPr lang="de-DE" sz="3000" dirty="0" smtClean="0"/>
              <a:t>37 </a:t>
            </a:r>
            <a:r>
              <a:rPr lang="de-DE" sz="1600" dirty="0"/>
              <a:t>%</a:t>
            </a:r>
            <a:r>
              <a:rPr lang="de-DE" sz="3000" dirty="0"/>
              <a:t> </a:t>
            </a:r>
            <a:r>
              <a:rPr lang="de-DE" sz="1600" dirty="0" smtClean="0"/>
              <a:t>der EURI-Mittel</a:t>
            </a:r>
            <a:r>
              <a:rPr lang="de-DE" sz="3000" dirty="0" smtClean="0"/>
              <a:t> </a:t>
            </a:r>
            <a:r>
              <a:rPr lang="de-DE" sz="1600" dirty="0" smtClean="0"/>
              <a:t>für </a:t>
            </a:r>
            <a:r>
              <a:rPr lang="de-DE" sz="1600" dirty="0"/>
              <a:t>Maßnahmen gem. Art. 33 und Art. 59 (5) </a:t>
            </a:r>
            <a:r>
              <a:rPr lang="de-DE" sz="1600" dirty="0" smtClean="0"/>
              <a:t>und </a:t>
            </a:r>
            <a:r>
              <a:rPr lang="de-DE" sz="1600" dirty="0"/>
              <a:t>(6</a:t>
            </a:r>
            <a:r>
              <a:rPr lang="de-DE" sz="1600" dirty="0" smtClean="0"/>
              <a:t>)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endParaRPr lang="de-DE" sz="16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Programmierung </a:t>
            </a:r>
            <a:r>
              <a:rPr lang="de-DE" sz="1600" dirty="0" smtClean="0"/>
              <a:t>und </a:t>
            </a:r>
            <a:r>
              <a:rPr lang="de-DE" sz="1600" dirty="0"/>
              <a:t>Monitoring von EURI-Mitteln getrennt von regulären ELER-Mitteln. Begründung für Einsatz von EURI für jede Maßnahme einzeln erforderlich</a:t>
            </a:r>
            <a:r>
              <a:rPr lang="de-DE" sz="1600" dirty="0" smtClean="0"/>
              <a:t>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sz="16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Zur Erfüllung des „Ringfencing“ und Minimierung administrativer Aufwand Einsatz von EURI für Mehrbedarfe </a:t>
            </a:r>
            <a:r>
              <a:rPr lang="de-DE" sz="1600" dirty="0" smtClean="0"/>
              <a:t>Ökolandbau und Maßnahmen zur ländlichen Entwicklung über LEADER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sz="16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dirty="0"/>
              <a:t>Zusätzliche EURI-Mittel für LEADER </a:t>
            </a:r>
            <a:r>
              <a:rPr lang="de-DE" sz="1600" dirty="0" smtClean="0"/>
              <a:t>wurden </a:t>
            </a:r>
            <a:r>
              <a:rPr lang="de-DE" sz="1600" dirty="0"/>
              <a:t>als neue Teilmaßnahme gem. Art. 20 programmiert, da </a:t>
            </a:r>
            <a:r>
              <a:rPr lang="de-DE" sz="3000" dirty="0"/>
              <a:t>55</a:t>
            </a:r>
            <a:r>
              <a:rPr lang="de-DE" sz="1600" dirty="0"/>
              <a:t> </a:t>
            </a:r>
            <a:r>
              <a:rPr lang="de-DE" sz="1600" dirty="0" smtClean="0"/>
              <a:t>% - Mindestquote </a:t>
            </a:r>
            <a:r>
              <a:rPr lang="de-DE" sz="1600" dirty="0"/>
              <a:t>ansonsten nicht </a:t>
            </a:r>
            <a:r>
              <a:rPr lang="de-DE" sz="1600" dirty="0" smtClean="0"/>
              <a:t>erfüllbar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de-DE" sz="16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de-DE" sz="1600" b="1" dirty="0"/>
              <a:t>Neuer Gesamtansatz im EPLR: </a:t>
            </a:r>
            <a:r>
              <a:rPr lang="de-DE" sz="3000" b="1" dirty="0"/>
              <a:t>1,441</a:t>
            </a:r>
            <a:r>
              <a:rPr lang="de-DE" sz="1600" b="1" dirty="0"/>
              <a:t> Milliarden </a:t>
            </a:r>
            <a:r>
              <a:rPr lang="de-DE" sz="1600" b="1" dirty="0" smtClean="0"/>
              <a:t>Euro</a:t>
            </a:r>
            <a:endParaRPr lang="de-DE" dirty="0"/>
          </a:p>
          <a:p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307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320675"/>
            <a:ext cx="8990969" cy="1231900"/>
          </a:xfrm>
        </p:spPr>
        <p:txBody>
          <a:bodyPr/>
          <a:lstStyle/>
          <a:p>
            <a:r>
              <a:rPr lang="de-DE" dirty="0" smtClean="0"/>
              <a:t>Ohne die vielen Akteure wäre eine Umsetzung des EPLR nicht möglich gewesen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999" y="1627049"/>
            <a:ext cx="6395325" cy="4544819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Fachreferate im Ministerium in Potsdam und Berlin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Bewilligungsbehörden</a:t>
            </a:r>
          </a:p>
          <a:p>
            <a:pPr marL="820738" lvl="2" indent="-285750">
              <a:buFont typeface="Arial" panose="020B0604020202020204" pitchFamily="34" charset="0"/>
              <a:buChar char="•"/>
            </a:pPr>
            <a:r>
              <a:rPr lang="de-DE" sz="2800" dirty="0" smtClean="0"/>
              <a:t>14</a:t>
            </a:r>
            <a:r>
              <a:rPr lang="de-DE" dirty="0" smtClean="0"/>
              <a:t> Landwirtschaftsämter in den Landkreisen</a:t>
            </a:r>
          </a:p>
          <a:p>
            <a:pPr marL="820738" lvl="2" indent="-285750">
              <a:buFont typeface="Arial" panose="020B0604020202020204" pitchFamily="34" charset="0"/>
              <a:buChar char="•"/>
            </a:pPr>
            <a:r>
              <a:rPr lang="de-DE" dirty="0" smtClean="0"/>
              <a:t>LELF</a:t>
            </a:r>
          </a:p>
          <a:p>
            <a:pPr marL="820738" lvl="2" indent="-285750">
              <a:buFont typeface="Arial" panose="020B0604020202020204" pitchFamily="34" charset="0"/>
              <a:buChar char="•"/>
            </a:pPr>
            <a:r>
              <a:rPr lang="de-DE" dirty="0" smtClean="0"/>
              <a:t>LFB</a:t>
            </a:r>
          </a:p>
          <a:p>
            <a:pPr marL="820738" lvl="2" indent="-285750">
              <a:buFont typeface="Arial" panose="020B0604020202020204" pitchFamily="34" charset="0"/>
              <a:buChar char="•"/>
            </a:pPr>
            <a:r>
              <a:rPr lang="de-DE" dirty="0" smtClean="0"/>
              <a:t>ILB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EU-Zahlstelle mit IRD und ZTP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Bescheinigende Stelle (MdFE)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Haushaltsreferat (MLEUV)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Verwaltungsbehörde </a:t>
            </a:r>
            <a:r>
              <a:rPr lang="de-DE" dirty="0"/>
              <a:t>E</a:t>
            </a:r>
            <a:r>
              <a:rPr lang="de-DE" dirty="0" smtClean="0"/>
              <a:t>LER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7104934" y="2031447"/>
            <a:ext cx="4564070" cy="3231654"/>
          </a:xfrm>
          <a:prstGeom prst="rect">
            <a:avLst/>
          </a:prstGeom>
          <a:noFill/>
          <a:ln w="88900">
            <a:solidFill>
              <a:schemeClr val="tx1"/>
            </a:solidFill>
            <a:prstDash val="sysDot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Wir </a:t>
            </a:r>
          </a:p>
          <a:p>
            <a:pPr algn="ctr"/>
            <a:r>
              <a:rPr lang="de-DE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sagen </a:t>
            </a:r>
          </a:p>
          <a:p>
            <a:pPr algn="ctr"/>
            <a:r>
              <a:rPr lang="de-DE" sz="9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DANKE</a:t>
            </a:r>
            <a:endParaRPr lang="de-DE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389576" y="6171868"/>
            <a:ext cx="72104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/>
              <a:t>Knapp </a:t>
            </a:r>
            <a:r>
              <a:rPr lang="de-DE" sz="2800" b="1" dirty="0"/>
              <a:t>150 </a:t>
            </a:r>
            <a:r>
              <a:rPr lang="de-DE" b="1" dirty="0"/>
              <a:t>Mitarbeitende</a:t>
            </a:r>
            <a:r>
              <a:rPr lang="de-DE" dirty="0"/>
              <a:t> (grobe Schätzung - ohne Landkreise)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2569436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000" y="320675"/>
            <a:ext cx="8990969" cy="1209325"/>
          </a:xfrm>
        </p:spPr>
        <p:txBody>
          <a:bodyPr/>
          <a:lstStyle/>
          <a:p>
            <a:r>
              <a:rPr lang="de-DE" dirty="0" smtClean="0"/>
              <a:t>Ohne die vielen Akteure wäre eine Umsetzung nicht möglich gewesen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7556" y="1674450"/>
            <a:ext cx="7011443" cy="4991284"/>
          </a:xfrm>
        </p:spPr>
        <p:txBody>
          <a:bodyPr>
            <a:noAutofit/>
          </a:bodyPr>
          <a:lstStyle/>
          <a:p>
            <a:r>
              <a:rPr lang="de-DE" b="1" dirty="0" smtClean="0"/>
              <a:t>Externe Unterstützung durch</a:t>
            </a:r>
          </a:p>
          <a:p>
            <a:pPr marL="4635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das Team der </a:t>
            </a:r>
            <a:r>
              <a:rPr lang="de-DE" dirty="0" err="1" smtClean="0"/>
              <a:t>Evaluatoren</a:t>
            </a:r>
            <a:r>
              <a:rPr lang="de-DE" dirty="0" smtClean="0"/>
              <a:t> mit:</a:t>
            </a:r>
          </a:p>
          <a:p>
            <a:pPr marL="820738" lvl="2" indent="-285750">
              <a:buFont typeface="Arial" panose="020B0604020202020204" pitchFamily="34" charset="0"/>
              <a:buChar char="•"/>
            </a:pPr>
            <a:r>
              <a:rPr lang="de-DE" dirty="0" err="1" smtClean="0"/>
              <a:t>BonnEval</a:t>
            </a:r>
            <a:r>
              <a:rPr lang="de-DE" dirty="0" smtClean="0"/>
              <a:t> – Frau Dr. Stegmann und Herrn Welz</a:t>
            </a:r>
          </a:p>
          <a:p>
            <a:pPr marL="820738" lvl="2" indent="-285750">
              <a:buFont typeface="Arial" panose="020B0604020202020204" pitchFamily="34" charset="0"/>
              <a:buChar char="•"/>
            </a:pPr>
            <a:r>
              <a:rPr lang="de-DE" dirty="0" err="1" smtClean="0"/>
              <a:t>entera</a:t>
            </a:r>
            <a:r>
              <a:rPr lang="de-DE" dirty="0" smtClean="0"/>
              <a:t> mit Herrn Dr. Horlitz, Frau Jungmann und Frau Pawletko</a:t>
            </a:r>
          </a:p>
          <a:p>
            <a:pPr marL="820738" lvl="2" indent="-285750">
              <a:buFont typeface="Arial" panose="020B0604020202020204" pitchFamily="34" charset="0"/>
              <a:buChar char="•"/>
            </a:pPr>
            <a:r>
              <a:rPr lang="de-DE" dirty="0" smtClean="0"/>
              <a:t>Büro für Dorf- und Agrarentwicklung - Herrn Schwarz</a:t>
            </a:r>
          </a:p>
          <a:p>
            <a:pPr marL="4635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die Agentur C-Zwei, Frau Dr. Kalb sowie dem Unternehmen bauch &amp; </a:t>
            </a:r>
            <a:r>
              <a:rPr lang="de-DE" dirty="0" err="1" smtClean="0"/>
              <a:t>brain</a:t>
            </a:r>
            <a:r>
              <a:rPr lang="de-DE" dirty="0" smtClean="0"/>
              <a:t> mit Herrn Scholz (dem Vater der ELER-Kuh!)</a:t>
            </a:r>
            <a:endParaRPr lang="de-DE" dirty="0"/>
          </a:p>
          <a:p>
            <a:pPr marL="463550" lvl="1" indent="-285750">
              <a:buFont typeface="Wingdings" panose="05000000000000000000" pitchFamily="2" charset="2"/>
              <a:buChar char="Ø"/>
            </a:pPr>
            <a:r>
              <a:rPr lang="de-DE" dirty="0" err="1"/>
              <a:t>e</a:t>
            </a:r>
            <a:r>
              <a:rPr lang="de-DE" dirty="0" err="1" smtClean="0"/>
              <a:t>dv</a:t>
            </a:r>
            <a:r>
              <a:rPr lang="de-DE" dirty="0" smtClean="0"/>
              <a:t>-plan mit Herrn Schubert</a:t>
            </a:r>
          </a:p>
          <a:p>
            <a:pPr marL="4635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Dentons (ELER-Vergabeberatungsstelle) mit Herrn Dr. Braun</a:t>
            </a:r>
          </a:p>
          <a:p>
            <a:pPr lvl="1"/>
            <a:r>
              <a:rPr lang="de-DE" dirty="0" smtClean="0"/>
              <a:t>Nicht zu vergessen ist auch die uneingeschränkte Unterstützung durch die GD </a:t>
            </a:r>
            <a:r>
              <a:rPr lang="de-DE" dirty="0" err="1" smtClean="0"/>
              <a:t>Agri</a:t>
            </a:r>
            <a:r>
              <a:rPr lang="de-DE" dirty="0" smtClean="0"/>
              <a:t> (Frau </a:t>
            </a:r>
            <a:r>
              <a:rPr lang="de-DE" dirty="0" err="1" smtClean="0"/>
              <a:t>Lütteken</a:t>
            </a:r>
            <a:r>
              <a:rPr lang="de-DE" dirty="0" smtClean="0"/>
              <a:t>, Frau </a:t>
            </a:r>
            <a:r>
              <a:rPr lang="de-DE" dirty="0" err="1" smtClean="0"/>
              <a:t>Mollner</a:t>
            </a:r>
            <a:r>
              <a:rPr lang="de-DE" dirty="0" smtClean="0"/>
              <a:t>, Frau Novak und Frau Richter) sowie durch das BMEL (Herr Dr. </a:t>
            </a:r>
            <a:r>
              <a:rPr lang="de-DE" dirty="0" err="1" smtClean="0"/>
              <a:t>Löhe</a:t>
            </a:r>
            <a:r>
              <a:rPr lang="de-DE" dirty="0" smtClean="0"/>
              <a:t>, Frau Sroka)</a:t>
            </a:r>
            <a:endParaRPr lang="de-DE" dirty="0"/>
          </a:p>
          <a:p>
            <a:pPr marL="463550" lvl="1" indent="-285750">
              <a:buFont typeface="Wingdings" panose="05000000000000000000" pitchFamily="2" charset="2"/>
              <a:buChar char="Ø"/>
            </a:pP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309072" y="2053875"/>
            <a:ext cx="4581857" cy="3231654"/>
          </a:xfrm>
          <a:prstGeom prst="rect">
            <a:avLst/>
          </a:prstGeom>
          <a:noFill/>
          <a:ln w="85725">
            <a:solidFill>
              <a:schemeClr val="tx1"/>
            </a:solidFill>
            <a:prstDash val="sysDot"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Wir </a:t>
            </a:r>
          </a:p>
          <a:p>
            <a:pPr algn="ctr"/>
            <a:r>
              <a:rPr lang="de-DE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sagen </a:t>
            </a:r>
          </a:p>
          <a:p>
            <a:pPr algn="ctr"/>
            <a:r>
              <a:rPr lang="de-DE" sz="9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DANKE</a:t>
            </a:r>
            <a:endParaRPr lang="de-DE" sz="9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1511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Aktionsebenen ELER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6" y="1002835"/>
            <a:ext cx="10035713" cy="5576466"/>
          </a:xfr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4170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ELER im Lichte der Öffentlichkeit mit verschiedenen Formaten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ELER-Projekte des Monats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ELER-Website </a:t>
            </a:r>
            <a:r>
              <a:rPr lang="de-DE" dirty="0" smtClean="0">
                <a:hlinkClick r:id="rId2"/>
              </a:rPr>
              <a:t>www.eler.brandenburg.de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ELER-Wanderausstellung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ELER-Newsletter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ELER-</a:t>
            </a:r>
            <a:r>
              <a:rPr lang="de-DE" dirty="0" err="1" smtClean="0"/>
              <a:t>give</a:t>
            </a:r>
            <a:r>
              <a:rPr lang="de-DE" dirty="0" smtClean="0"/>
              <a:t> </a:t>
            </a:r>
            <a:r>
              <a:rPr lang="de-DE" dirty="0" err="1" smtClean="0"/>
              <a:t>aways</a:t>
            </a:r>
            <a:r>
              <a:rPr lang="de-DE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r>
              <a:rPr lang="de-DE" b="1" dirty="0" smtClean="0"/>
              <a:t>Specials</a:t>
            </a:r>
            <a:r>
              <a:rPr lang="de-DE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mtClean="0"/>
              <a:t>ELER-Fotowettbewerb 2017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ELER-Präsenz auf den Europafesten Brandenburgs, </a:t>
            </a:r>
            <a:br>
              <a:rPr lang="de-DE" dirty="0" smtClean="0"/>
            </a:br>
            <a:r>
              <a:rPr lang="de-DE" dirty="0"/>
              <a:t>der </a:t>
            </a:r>
            <a:r>
              <a:rPr lang="de-DE" dirty="0" smtClean="0"/>
              <a:t>BRALA, den Brandenburg-Tagen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Umfragen zum Bekanntheitsgrad der EU-Fonds in BB (2017, 2020)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Mitwirkung an EU-fondsübergreifenden Aktionen, wie „Europa </a:t>
            </a:r>
          </a:p>
          <a:p>
            <a:r>
              <a:rPr lang="de-DE" dirty="0" smtClean="0"/>
              <a:t>im Blick“ sowie Kampagne #</a:t>
            </a:r>
            <a:r>
              <a:rPr lang="de-DE" dirty="0" err="1" smtClean="0"/>
              <a:t>BrandenburgDaGehtWas</a:t>
            </a:r>
            <a:r>
              <a:rPr lang="de-DE" dirty="0" smtClean="0"/>
              <a:t>: Bloggertour durch BB</a:t>
            </a:r>
          </a:p>
          <a:p>
            <a:r>
              <a:rPr lang="de-DE" dirty="0" smtClean="0"/>
              <a:t>mit Vorstellung von ELER-, ESF – und EFRE geförderten Projekten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pic>
        <p:nvPicPr>
          <p:cNvPr id="6" name="Inhaltsplatzhalt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59" y="1145540"/>
            <a:ext cx="4411080" cy="528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58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2590800" y="1371600"/>
            <a:ext cx="8229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7931725" indent="-37474525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endParaRPr lang="de-DE" altLang="de-DE" sz="2401" b="1" dirty="0">
              <a:solidFill>
                <a:srgbClr val="71AB3E"/>
              </a:solidFill>
              <a:latin typeface="Arial" panose="020B0604020202020204" pitchFamily="34" charset="0"/>
            </a:endParaRPr>
          </a:p>
        </p:txBody>
      </p:sp>
      <p:pic>
        <p:nvPicPr>
          <p:cNvPr id="10752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4" y="2198688"/>
            <a:ext cx="4862493" cy="3363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2198688"/>
            <a:ext cx="5067300" cy="3363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Website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96000" y="1530000"/>
            <a:ext cx="10424400" cy="1222725"/>
          </a:xfrm>
        </p:spPr>
        <p:txBody>
          <a:bodyPr/>
          <a:lstStyle/>
          <a:p>
            <a:r>
              <a:rPr lang="de-DE" dirty="0" smtClean="0"/>
              <a:t>Eine kontinuierliche </a:t>
            </a:r>
            <a:r>
              <a:rPr lang="de-DE" dirty="0"/>
              <a:t>Pflege, Überarbeitung und u.a. </a:t>
            </a:r>
            <a:r>
              <a:rPr lang="de-DE" dirty="0" smtClean="0"/>
              <a:t>Neugestaltung </a:t>
            </a:r>
            <a:r>
              <a:rPr lang="de-DE" dirty="0"/>
              <a:t>des Bereichs </a:t>
            </a:r>
            <a:r>
              <a:rPr lang="de-DE" dirty="0" smtClean="0"/>
              <a:t>der neuen </a:t>
            </a:r>
            <a:r>
              <a:rPr lang="de-DE" dirty="0"/>
              <a:t>FP</a:t>
            </a:r>
          </a:p>
          <a:p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16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2590800" y="1371600"/>
            <a:ext cx="8229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7931725" indent="-37474525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endParaRPr lang="de-DE" altLang="de-DE" sz="2401" b="1" dirty="0">
              <a:solidFill>
                <a:srgbClr val="71AB3E"/>
              </a:solidFill>
              <a:latin typeface="Arial" panose="020B0604020202020204" pitchFamily="34" charset="0"/>
            </a:endParaRPr>
          </a:p>
        </p:txBody>
      </p:sp>
      <p:pic>
        <p:nvPicPr>
          <p:cNvPr id="10342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2965368"/>
            <a:ext cx="5049442" cy="305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189" y="2965367"/>
            <a:ext cx="4751386" cy="305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6000" y="320675"/>
            <a:ext cx="9090900" cy="996681"/>
          </a:xfrm>
        </p:spPr>
        <p:txBody>
          <a:bodyPr/>
          <a:lstStyle/>
          <a:p>
            <a:r>
              <a:rPr lang="de-DE" dirty="0" smtClean="0"/>
              <a:t>Wanderausstellung „</a:t>
            </a:r>
            <a:r>
              <a:rPr lang="de-DE" dirty="0" err="1" smtClean="0"/>
              <a:t>LebensWert</a:t>
            </a:r>
            <a:r>
              <a:rPr lang="de-DE" dirty="0" smtClean="0"/>
              <a:t> Land“ 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96000" y="1530000"/>
            <a:ext cx="10515600" cy="122272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skizziert ab 02/2015 die </a:t>
            </a:r>
            <a:r>
              <a:rPr lang="de-DE" dirty="0"/>
              <a:t>neue FP in Grundzügen und zieht Bilanz (Erfolgsgeschichten </a:t>
            </a:r>
            <a:r>
              <a:rPr lang="de-DE" dirty="0" smtClean="0"/>
              <a:t>2007-2013)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ab 2016/2017 </a:t>
            </a:r>
            <a:r>
              <a:rPr lang="de-DE" dirty="0"/>
              <a:t>weitere </a:t>
            </a:r>
            <a:r>
              <a:rPr lang="de-DE" dirty="0" smtClean="0"/>
              <a:t>Ausstellung </a:t>
            </a:r>
            <a:r>
              <a:rPr lang="de-DE" dirty="0"/>
              <a:t>zur Vermittlung der Inhalte und Ziele der neuen FP in einfacher, moderner und wirkungsvoller Weise</a:t>
            </a:r>
          </a:p>
          <a:p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93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2590800" y="1371600"/>
            <a:ext cx="8229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7931725" indent="-37474525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algn="r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endParaRPr lang="de-DE" altLang="de-DE" sz="2401" b="1" dirty="0">
              <a:solidFill>
                <a:srgbClr val="71AB3E"/>
              </a:solidFill>
              <a:latin typeface="Arial" panose="020B0604020202020204" pitchFamily="34" charset="0"/>
            </a:endParaRPr>
          </a:p>
        </p:txBody>
      </p:sp>
      <p:pic>
        <p:nvPicPr>
          <p:cNvPr id="11776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75" y="1092026"/>
            <a:ext cx="3518775" cy="576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Online-Newsletter: ELER </a:t>
            </a:r>
            <a:r>
              <a:rPr lang="de-DE" dirty="0" smtClean="0"/>
              <a:t>News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891484" y="1585119"/>
            <a:ext cx="6353175" cy="279437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 erscheint vierteljährlich</a:t>
            </a:r>
            <a:r>
              <a:rPr lang="de-DE" dirty="0"/>
              <a:t>, </a:t>
            </a:r>
            <a:r>
              <a:rPr lang="de-DE" dirty="0" smtClean="0"/>
              <a:t>Gestaltung</a:t>
            </a:r>
            <a:r>
              <a:rPr lang="de-DE" dirty="0"/>
              <a:t>: modern und </a:t>
            </a:r>
            <a:r>
              <a:rPr lang="de-DE" dirty="0" smtClean="0"/>
              <a:t>informativ</a:t>
            </a: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 Vermittlung </a:t>
            </a:r>
            <a:r>
              <a:rPr lang="de-DE" dirty="0"/>
              <a:t>von Kurzinfos mit Links </a:t>
            </a:r>
            <a:r>
              <a:rPr lang="de-DE" dirty="0" smtClean="0"/>
              <a:t>Inhalt</a:t>
            </a:r>
            <a:r>
              <a:rPr lang="de-DE" dirty="0"/>
              <a:t>: jeweils die neuesten </a:t>
            </a:r>
            <a:r>
              <a:rPr lang="de-DE" dirty="0" smtClean="0"/>
              <a:t>Projekte des </a:t>
            </a:r>
            <a:r>
              <a:rPr lang="de-DE" dirty="0"/>
              <a:t>Monats, ein Portrait (z.B. </a:t>
            </a:r>
            <a:r>
              <a:rPr lang="de-DE" dirty="0" smtClean="0"/>
              <a:t>Regionalmanager </a:t>
            </a:r>
            <a:r>
              <a:rPr lang="de-DE" dirty="0"/>
              <a:t>oder andere interessante </a:t>
            </a:r>
            <a:r>
              <a:rPr lang="de-DE" dirty="0" smtClean="0"/>
              <a:t>„Köpfe“ </a:t>
            </a:r>
            <a:r>
              <a:rPr lang="de-DE" dirty="0"/>
              <a:t>aus der Region) sowie </a:t>
            </a:r>
            <a:r>
              <a:rPr lang="de-DE" dirty="0" smtClean="0"/>
              <a:t>wichtigen Terminen</a:t>
            </a: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 </a:t>
            </a:r>
            <a:r>
              <a:rPr lang="de-DE" dirty="0" err="1" smtClean="0"/>
              <a:t>abonnierbar</a:t>
            </a:r>
            <a:r>
              <a:rPr lang="de-DE" dirty="0" smtClean="0"/>
              <a:t> </a:t>
            </a:r>
            <a:r>
              <a:rPr lang="de-DE" dirty="0"/>
              <a:t>auf der ELER-Website: </a:t>
            </a:r>
            <a:r>
              <a:rPr lang="de-DE" dirty="0">
                <a:hlinkClick r:id="rId4"/>
              </a:rPr>
              <a:t>https://eler.brandenburg.de/eler/de</a:t>
            </a:r>
            <a:r>
              <a:rPr lang="de-DE" dirty="0" smtClean="0">
                <a:hlinkClick r:id="rId4"/>
              </a:rPr>
              <a:t>/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908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43f4ec27-3e74-4118-ad36-c05212d68f8d" descr="7FE0E002-5A46-46BF-9D3B-6BD2717F8499@Speedport_W_724V_Typ_A_05011602_00_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25" y="2837657"/>
            <a:ext cx="654050" cy="131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3" name="7ded00d4-ca89-40df-8626-9b35ad37a89b" descr="E4B50925-CD32-4116-B8D8-3522814C18F6@Speedport_W_724V_Typ_A_05011602_00_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396" y="2905919"/>
            <a:ext cx="223202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4" name="b4d1f47b-2962-4287-9f5f-266e5a3b0eff" descr="C38C6658-3D55-453D-B93A-340AB5CCCC36@Speedport_W_724V_Typ_A_05011602_00_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842" y="2837657"/>
            <a:ext cx="4752975" cy="29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Inhalte der Informations- und </a:t>
            </a:r>
            <a:r>
              <a:rPr lang="de-DE" dirty="0" smtClean="0"/>
              <a:t>PR-Maßnahmen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96000" y="1530000"/>
            <a:ext cx="10381539" cy="1384650"/>
          </a:xfrm>
        </p:spPr>
        <p:txBody>
          <a:bodyPr/>
          <a:lstStyle/>
          <a:p>
            <a:r>
              <a:rPr lang="de-DE" dirty="0"/>
              <a:t>Aufmerksamkeitsstarke </a:t>
            </a:r>
            <a:r>
              <a:rPr lang="de-DE" dirty="0" err="1"/>
              <a:t>Give-aways</a:t>
            </a:r>
            <a:r>
              <a:rPr lang="de-DE" dirty="0"/>
              <a:t>: </a:t>
            </a:r>
            <a:br>
              <a:rPr lang="de-DE" dirty="0"/>
            </a:br>
            <a:endParaRPr lang="de-DE" dirty="0"/>
          </a:p>
          <a:p>
            <a:r>
              <a:rPr lang="de-DE" sz="1600" dirty="0" smtClean="0"/>
              <a:t>Jumbo-</a:t>
            </a:r>
            <a:r>
              <a:rPr lang="de-DE" sz="1600" dirty="0" err="1" smtClean="0"/>
              <a:t>Paperclip</a:t>
            </a:r>
            <a:r>
              <a:rPr lang="de-DE" sz="1600" dirty="0" smtClean="0"/>
              <a:t>		Sattelüberzug			Schirm</a:t>
            </a:r>
            <a:endParaRPr lang="de-DE" sz="1600" dirty="0"/>
          </a:p>
          <a:p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142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hteck 3"/>
          <p:cNvSpPr>
            <a:spLocks noChangeArrowheads="1"/>
          </p:cNvSpPr>
          <p:nvPr/>
        </p:nvSpPr>
        <p:spPr bwMode="auto">
          <a:xfrm>
            <a:off x="571501" y="676274"/>
            <a:ext cx="8629649" cy="5648325"/>
          </a:xfrm>
          <a:prstGeom prst="rect">
            <a:avLst/>
          </a:prstGeom>
          <a:solidFill>
            <a:srgbClr val="71AB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de-DE"/>
          </a:p>
        </p:txBody>
      </p:sp>
      <p:pic>
        <p:nvPicPr>
          <p:cNvPr id="56323" name="Bild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2070100"/>
            <a:ext cx="52070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Bild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1" y="4572000"/>
            <a:ext cx="1930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121248"/>
      </p:ext>
    </p:extLst>
  </p:cSld>
  <p:clrMapOvr>
    <a:masterClrMapping/>
  </p:clrMapOvr>
  <p:transition spd="slow" advClick="0" advTm="2000">
    <p:strips dir="r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Bild 2" descr="1 - Alex beim Springe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101" y="695324"/>
            <a:ext cx="8575674" cy="56181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283501" y="6005710"/>
            <a:ext cx="24765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© Jürgen </a:t>
            </a:r>
            <a:r>
              <a:rPr kumimoji="0" lang="de-DE" alt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Husen</a:t>
            </a:r>
            <a:r>
              <a:rPr kumimoji="0" lang="de-DE" alt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283501" y="1200587"/>
            <a:ext cx="2476500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ELER-Fotowettbewerb</a:t>
            </a:r>
            <a:r>
              <a:rPr kumimoji="0" lang="de-DE" alt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2017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Preis: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"Alex beim Springen"</a:t>
            </a:r>
          </a:p>
        </p:txBody>
      </p:sp>
    </p:spTree>
    <p:extLst>
      <p:ext uri="{BB962C8B-B14F-4D97-AF65-F5344CB8AC3E}">
        <p14:creationId xmlns:p14="http://schemas.microsoft.com/office/powerpoint/2010/main" val="4223718337"/>
      </p:ext>
    </p:extLst>
  </p:cSld>
  <p:clrMapOvr>
    <a:masterClrMapping/>
  </p:clrMapOvr>
  <p:transition spd="slow" advClick="0" advTm="2000">
    <p:strips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aaeeb7c-13ce-4c5b-90f1-e7a8d1582900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5" t="4696" r="7440" b="9369"/>
          <a:stretch/>
        </p:blipFill>
        <p:spPr bwMode="auto">
          <a:xfrm>
            <a:off x="4401410" y="1846677"/>
            <a:ext cx="2983832" cy="4032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/>
          <a:stretch/>
        </p:blipFill>
        <p:spPr>
          <a:xfrm>
            <a:off x="7005585" y="4673206"/>
            <a:ext cx="1611585" cy="207721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2860">
            <a:off x="7778434" y="1597401"/>
            <a:ext cx="1647825" cy="160972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9283">
            <a:off x="307988" y="4472359"/>
            <a:ext cx="1943206" cy="173037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Abschied von der ELER-Kuh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61" y="1406870"/>
            <a:ext cx="1918190" cy="263751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027" y="1893037"/>
            <a:ext cx="1964154" cy="2441276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99" y="4407121"/>
            <a:ext cx="2150370" cy="213407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074" y="1854756"/>
            <a:ext cx="2521442" cy="200232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900" y="3270041"/>
            <a:ext cx="2218958" cy="144942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085">
            <a:off x="9503225" y="3979247"/>
            <a:ext cx="1992110" cy="225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33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 - Worauf können wir gemeinsam zurückblicken?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000" y="1253585"/>
            <a:ext cx="7652625" cy="5223846"/>
          </a:xfrm>
        </p:spPr>
        <p:txBody>
          <a:bodyPr>
            <a:noAutofit/>
          </a:bodyPr>
          <a:lstStyle/>
          <a:p>
            <a:r>
              <a:rPr lang="de-DE" b="1" dirty="0">
                <a:solidFill>
                  <a:schemeClr val="tx1"/>
                </a:solidFill>
                <a:latin typeface="+mn-lt"/>
                <a:cs typeface="+mn-cs"/>
              </a:rPr>
              <a:t>Viel erreicht!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Klarere Regeln und Verfahren - vgl. „Richtlinien-Erlass“, Auslegungsschreiben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err="1" smtClean="0"/>
              <a:t>Inhouse</a:t>
            </a:r>
            <a:r>
              <a:rPr lang="de-DE" sz="1300" dirty="0" smtClean="0"/>
              <a:t>-Schulungen für Richtlinienverantwortliche in Bezug auf die Erarbeitung von Fördervorschriften und zum Beihilferecht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Etablierung einer Vergabeberatungsstelle einschließlich umfangreicher Schulungen </a:t>
            </a:r>
            <a:r>
              <a:rPr lang="de-DE" sz="1300" dirty="0"/>
              <a:t>im Vergaberecht (mit </a:t>
            </a:r>
            <a:r>
              <a:rPr lang="de-DE" sz="2800" dirty="0"/>
              <a:t>1655</a:t>
            </a:r>
            <a:r>
              <a:rPr lang="de-DE" sz="1300" dirty="0"/>
              <a:t> Erst- und </a:t>
            </a:r>
            <a:r>
              <a:rPr lang="de-DE" sz="1300" dirty="0" smtClean="0"/>
              <a:t>Folgeberatungen: mit Stand 11.09.2025)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Transparenz und gute Informationsvermittlung durch Formate wie AG ELER und Info-Veranstaltungen für Wirtschafts-, Sozial- und Umweltpartner, </a:t>
            </a:r>
            <a:r>
              <a:rPr lang="de-DE" sz="1300" b="1" dirty="0" smtClean="0"/>
              <a:t>7</a:t>
            </a:r>
            <a:r>
              <a:rPr lang="de-DE" sz="1300" dirty="0" smtClean="0"/>
              <a:t> ELER-Jahresveranstaltungen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Aktive Mitwirkung im Gemeinsamen Begleitausschuss EFRE, ESF und ELER des Landes Brandenburg, EU-fondsübergreifende Mitarbeit im Prozess des Stadt-Umland-Wettbewerbes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Vereinfachung von Förderverfahren - </a:t>
            </a:r>
            <a:r>
              <a:rPr lang="de-DE" sz="1300" dirty="0" err="1" smtClean="0"/>
              <a:t>ANBest</a:t>
            </a:r>
            <a:r>
              <a:rPr lang="de-DE" sz="1300" dirty="0" smtClean="0"/>
              <a:t>-EU sowie eine Reihe von Anstößen für Anpassungen der VV zu § 44 LHO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300" dirty="0" smtClean="0"/>
              <a:t>Finanzierung von Erinnerungstafeln und Beschilderungen mit Mitteln der Technischen Hilfe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300" dirty="0" smtClean="0"/>
              <a:t>Gute Mittelinanspruchnahme – „n+3-Regel“ stets erfüllt – </a:t>
            </a:r>
            <a:r>
              <a:rPr lang="de-DE" sz="1300" b="1" dirty="0" smtClean="0"/>
              <a:t>Kein Mittelverfall für BB/BE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526" y="1640503"/>
            <a:ext cx="4328711" cy="342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319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 - Worauf können wir gemeinsam zurückblicken?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000" y="1253585"/>
            <a:ext cx="9483980" cy="5532226"/>
          </a:xfrm>
        </p:spPr>
        <p:txBody>
          <a:bodyPr>
            <a:noAutofit/>
          </a:bodyPr>
          <a:lstStyle/>
          <a:p>
            <a:r>
              <a:rPr lang="de-DE" b="1" dirty="0" smtClean="0">
                <a:solidFill>
                  <a:schemeClr val="tx1"/>
                </a:solidFill>
                <a:latin typeface="+mn-lt"/>
                <a:cs typeface="+mn-cs"/>
              </a:rPr>
              <a:t>Weitere Zahlen und Fakten für die Förderperiode 2014 bis 2022 (gerundet) :</a:t>
            </a:r>
          </a:p>
          <a:p>
            <a:r>
              <a:rPr lang="de-DE" b="1" u="sng" dirty="0" smtClean="0">
                <a:solidFill>
                  <a:schemeClr val="tx1"/>
                </a:solidFill>
                <a:latin typeface="+mn-lt"/>
                <a:cs typeface="+mn-cs"/>
              </a:rPr>
              <a:t>Eingegangene Anträge </a:t>
            </a:r>
            <a:endParaRPr lang="de-DE" b="1" u="sng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Für ELER-investive Vorhaben –  </a:t>
            </a:r>
            <a:r>
              <a:rPr lang="de-DE" sz="2800" b="1" dirty="0" smtClean="0"/>
              <a:t>26 Tausend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>
                <a:solidFill>
                  <a:schemeClr val="tx1"/>
                </a:solidFill>
              </a:rPr>
              <a:t>Für ELER-flächen und tierbezogene Vorhaben </a:t>
            </a:r>
            <a:r>
              <a:rPr lang="de-DE" sz="1300" dirty="0" smtClean="0"/>
              <a:t>– </a:t>
            </a:r>
            <a:r>
              <a:rPr lang="de-DE" sz="2800" b="1" dirty="0" smtClean="0"/>
              <a:t>53 Tausend </a:t>
            </a:r>
          </a:p>
          <a:p>
            <a:pPr>
              <a:lnSpc>
                <a:spcPct val="120000"/>
              </a:lnSpc>
            </a:pPr>
            <a:r>
              <a:rPr lang="de-DE" b="1" u="sng" dirty="0" smtClean="0"/>
              <a:t>Anzahl der Antragstellenden</a:t>
            </a:r>
            <a:r>
              <a:rPr lang="de-DE" b="1" dirty="0" smtClean="0"/>
              <a:t>:			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Für ELER-investive </a:t>
            </a:r>
            <a:r>
              <a:rPr lang="de-DE" sz="1300" dirty="0"/>
              <a:t>Vorhaben – </a:t>
            </a:r>
            <a:r>
              <a:rPr lang="de-DE" sz="1300" dirty="0" smtClean="0"/>
              <a:t> </a:t>
            </a:r>
            <a:r>
              <a:rPr lang="de-DE" sz="2800" b="1" dirty="0" smtClean="0"/>
              <a:t>4,5 Tausend </a:t>
            </a:r>
          </a:p>
          <a:p>
            <a:pPr marL="820738" lvl="2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davon Forstförderung –</a:t>
            </a:r>
            <a:r>
              <a:rPr lang="de-DE" sz="2800" b="1" dirty="0" smtClean="0"/>
              <a:t> 2 Tausend</a:t>
            </a:r>
          </a:p>
          <a:p>
            <a:pPr marL="820738" lvl="2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/>
              <a:t>davon LEADER – </a:t>
            </a:r>
            <a:r>
              <a:rPr lang="de-DE" sz="2800" b="1" dirty="0" smtClean="0"/>
              <a:t>1,7 Tausend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300" dirty="0" smtClean="0">
                <a:solidFill>
                  <a:schemeClr val="tx1"/>
                </a:solidFill>
              </a:rPr>
              <a:t>Für ELER-flächen- und tierbezogene </a:t>
            </a:r>
            <a:r>
              <a:rPr lang="de-DE" sz="1300" dirty="0">
                <a:solidFill>
                  <a:schemeClr val="tx1"/>
                </a:solidFill>
              </a:rPr>
              <a:t>Vorhaben </a:t>
            </a:r>
            <a:r>
              <a:rPr lang="de-DE" sz="1300" dirty="0" smtClean="0"/>
              <a:t>-  </a:t>
            </a:r>
            <a:r>
              <a:rPr lang="de-DE" sz="2800" b="1" dirty="0" smtClean="0"/>
              <a:t>4,5 Tausend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de-DE" sz="1300" b="1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386" y="2486525"/>
            <a:ext cx="3439229" cy="231908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808195" y="4749464"/>
            <a:ext cx="16406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 smtClean="0"/>
              <a:t>Copyright: www.imago-images.de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41950751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Fazit: Der ELER – eine Erfolgsgeschichte ?!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178796"/>
              </p:ext>
            </p:extLst>
          </p:nvPr>
        </p:nvGraphicFramePr>
        <p:xfrm>
          <a:off x="4234327" y="1163205"/>
          <a:ext cx="3690921" cy="5222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" name="Acrobat Document" r:id="rId3" imgW="5667085" imgH="8019804" progId="AcroExch.Document.2020">
                  <p:embed/>
                </p:oleObj>
              </mc:Choice>
              <mc:Fallback>
                <p:oleObj name="Acrobat Document" r:id="rId3" imgW="5667085" imgH="8019804" progId="AcroExch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34327" y="1163205"/>
                        <a:ext cx="3690921" cy="5222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436298"/>
              </p:ext>
            </p:extLst>
          </p:nvPr>
        </p:nvGraphicFramePr>
        <p:xfrm>
          <a:off x="384239" y="1163205"/>
          <a:ext cx="3677622" cy="2556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" name="Acrobat Document" r:id="rId5" imgW="11344046" imgH="8019804" progId="AcroExch.Document.2020">
                  <p:embed/>
                </p:oleObj>
              </mc:Choice>
              <mc:Fallback>
                <p:oleObj name="Acrobat Document" r:id="rId5" imgW="11344046" imgH="8019804" progId="AcroExch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4239" y="1163205"/>
                        <a:ext cx="3677622" cy="2556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699613"/>
              </p:ext>
            </p:extLst>
          </p:nvPr>
        </p:nvGraphicFramePr>
        <p:xfrm>
          <a:off x="8094140" y="1163204"/>
          <a:ext cx="3665861" cy="2556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" name="Acrobat Document" r:id="rId7" imgW="11344046" imgH="8019804" progId="AcroExch.Document.2020">
                  <p:embed/>
                </p:oleObj>
              </mc:Choice>
              <mc:Fallback>
                <p:oleObj name="Acrobat Document" r:id="rId7" imgW="11344046" imgH="8019804" progId="AcroExch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94140" y="1163204"/>
                        <a:ext cx="3665861" cy="2556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166478"/>
              </p:ext>
            </p:extLst>
          </p:nvPr>
        </p:nvGraphicFramePr>
        <p:xfrm>
          <a:off x="384239" y="3828893"/>
          <a:ext cx="3662287" cy="2556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" name="Acrobat Document" r:id="rId9" imgW="11344046" imgH="8019804" progId="AcroExch.Document.2020">
                  <p:embed/>
                </p:oleObj>
              </mc:Choice>
              <mc:Fallback>
                <p:oleObj name="Acrobat Document" r:id="rId9" imgW="11344046" imgH="8019804" progId="AcroExch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4239" y="3828893"/>
                        <a:ext cx="3662287" cy="2556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519058"/>
              </p:ext>
            </p:extLst>
          </p:nvPr>
        </p:nvGraphicFramePr>
        <p:xfrm>
          <a:off x="8097715" y="3828893"/>
          <a:ext cx="3666246" cy="2556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" name="Acrobat Document" r:id="rId11" imgW="11344046" imgH="8019804" progId="AcroExch.Document.2020">
                  <p:embed/>
                </p:oleObj>
              </mc:Choice>
              <mc:Fallback>
                <p:oleObj name="Acrobat Document" r:id="rId11" imgW="11344046" imgH="8019804" progId="AcroExch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097715" y="3828893"/>
                        <a:ext cx="3666246" cy="2556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4094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Bild 4" descr="xx-GeschafftEl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5"/>
          <a:stretch>
            <a:fillRect/>
          </a:stretch>
        </p:blipFill>
        <p:spPr bwMode="auto">
          <a:xfrm>
            <a:off x="674165" y="685800"/>
            <a:ext cx="8757970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3581400" y="800100"/>
            <a:ext cx="2209800" cy="1209675"/>
            <a:chOff x="2371725" y="1790700"/>
            <a:chExt cx="2209800" cy="1209675"/>
          </a:xfrm>
        </p:grpSpPr>
        <p:sp>
          <p:nvSpPr>
            <p:cNvPr id="72708" name="Rectangle 2"/>
            <p:cNvSpPr>
              <a:spLocks noChangeArrowheads="1"/>
            </p:cNvSpPr>
            <p:nvPr/>
          </p:nvSpPr>
          <p:spPr bwMode="auto">
            <a:xfrm>
              <a:off x="2457450" y="2191543"/>
              <a:ext cx="2124075" cy="427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l"/>
              <a:r>
                <a:rPr lang="de-DE" altLang="de-DE" b="1" dirty="0">
                  <a:solidFill>
                    <a:schemeClr val="bg1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Geschafft </a:t>
              </a:r>
              <a:r>
                <a:rPr lang="de-DE" altLang="de-DE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!?!</a:t>
              </a:r>
              <a:endParaRPr lang="de-DE" altLang="de-DE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" name="Ovale Legende 2"/>
            <p:cNvSpPr/>
            <p:nvPr/>
          </p:nvSpPr>
          <p:spPr>
            <a:xfrm>
              <a:off x="2371725" y="1790700"/>
              <a:ext cx="1847850" cy="1209675"/>
            </a:xfrm>
            <a:prstGeom prst="wedgeEllipseCallou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Rechteck 4"/>
          <p:cNvSpPr/>
          <p:nvPr/>
        </p:nvSpPr>
        <p:spPr>
          <a:xfrm>
            <a:off x="9517860" y="1414462"/>
            <a:ext cx="20285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dirty="0">
                <a:latin typeface="Arial" panose="020B0604020202020204" pitchFamily="34" charset="0"/>
              </a:rPr>
              <a:t>ELER-Fotowettbewerb </a:t>
            </a:r>
            <a:r>
              <a:rPr lang="de-DE" altLang="de-DE" dirty="0" smtClean="0">
                <a:latin typeface="Arial" panose="020B0604020202020204" pitchFamily="34" charset="0"/>
              </a:rPr>
              <a:t>2017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dirty="0" smtClean="0">
                <a:latin typeface="Arial" panose="020B0604020202020204" pitchFamily="34" charset="0"/>
              </a:rPr>
              <a:t>Sonderpreis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dirty="0" smtClean="0">
                <a:latin typeface="Arial" panose="020B0604020202020204" pitchFamily="34" charset="0"/>
              </a:rPr>
              <a:t>Copyright: Glenn Fischer</a:t>
            </a:r>
            <a:endParaRPr lang="de-DE" altLang="de-DE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78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Geschafft? – noch nicht ganz…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6000" y="1530000"/>
            <a:ext cx="11700750" cy="3775425"/>
          </a:xfrm>
        </p:spPr>
        <p:txBody>
          <a:bodyPr>
            <a:normAutofit fontScale="92500" lnSpcReduction="10000"/>
          </a:bodyPr>
          <a:lstStyle/>
          <a:p>
            <a:r>
              <a:rPr lang="de-DE" sz="2100" b="1" dirty="0" smtClean="0"/>
              <a:t>Aktueller Stand der finanziellen Umsetzung des EPLR per 31. August 2025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2800" dirty="0" smtClean="0"/>
              <a:t>95</a:t>
            </a:r>
            <a:r>
              <a:rPr lang="de-DE" sz="1900" dirty="0" smtClean="0"/>
              <a:t> Prozent der ELER-Mittel bewilligt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2800" dirty="0" smtClean="0"/>
              <a:t>92 </a:t>
            </a:r>
            <a:r>
              <a:rPr lang="de-DE" sz="1900" dirty="0"/>
              <a:t>Prozent </a:t>
            </a:r>
            <a:r>
              <a:rPr lang="de-DE" sz="1900" dirty="0" smtClean="0"/>
              <a:t>der ELER-Mittel ausgezahlt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900" dirty="0" smtClean="0"/>
              <a:t>Derzeit arbeiten die Bewilligungsbehörden mit Hochdruck an den Prüfungen von Verwendungsnachweisen sowie der Bearbeitung von Auszahlungsanträgen.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900" dirty="0" smtClean="0"/>
              <a:t>Bis zum 30. Juni 2026 muss der EU-Kommission der letzte, der 11. ELER-Jahresdurchführungsbericht und gleichzeitig der Abschlussbericht für die Förderperiode 2014 bis 2022, vorgelegt werden.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1900" dirty="0" smtClean="0"/>
              <a:t>Bis zum 31. Dezember 2026 ist bei der EU-Kommission der Bericht zur Ex-post-Evaluierung einzureichen.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Europäischer Landwirtschaftsfonds für die Entwicklung des ländlichen Raums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2617276" y="5518069"/>
            <a:ext cx="6372578" cy="923330"/>
          </a:xfrm>
          <a:prstGeom prst="rect">
            <a:avLst/>
          </a:prstGeom>
          <a:noFill/>
          <a:ln w="88900">
            <a:solidFill>
              <a:schemeClr val="tx1"/>
            </a:solidFill>
            <a:prstDash val="sysDot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Wir sagen DANKE!</a:t>
            </a:r>
            <a:endParaRPr lang="de-DE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57213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9376610" y="2096411"/>
            <a:ext cx="2590801" cy="2756326"/>
          </a:xfrm>
          <a:prstGeom prst="ellips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6350">
            <a:solidFill>
              <a:schemeClr val="tx1">
                <a:alpha val="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3978913145"/>
              </p:ext>
            </p:extLst>
          </p:nvPr>
        </p:nvGraphicFramePr>
        <p:xfrm>
          <a:off x="539173" y="1317356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1661199429"/>
              </p:ext>
            </p:extLst>
          </p:nvPr>
        </p:nvGraphicFramePr>
        <p:xfrm>
          <a:off x="4695920" y="1542423"/>
          <a:ext cx="5353965" cy="3785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Textfeld 10"/>
          <p:cNvSpPr txBox="1"/>
          <p:nvPr/>
        </p:nvSpPr>
        <p:spPr>
          <a:xfrm>
            <a:off x="2773454" y="3254538"/>
            <a:ext cx="584200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300" dirty="0">
                <a:solidFill>
                  <a:srgbClr val="FF0000"/>
                </a:solidFill>
              </a:rPr>
              <a:t>N+3</a:t>
            </a:r>
          </a:p>
          <a:p>
            <a:pPr>
              <a:defRPr/>
            </a:pPr>
            <a:r>
              <a:rPr lang="de-DE" sz="1300" dirty="0">
                <a:solidFill>
                  <a:srgbClr val="FF0000"/>
                </a:solidFill>
              </a:rPr>
              <a:t>2023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7050858" y="3190274"/>
            <a:ext cx="70604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300" dirty="0" smtClean="0">
                <a:solidFill>
                  <a:srgbClr val="FF0000"/>
                </a:solidFill>
              </a:rPr>
              <a:t>N+2</a:t>
            </a:r>
          </a:p>
          <a:p>
            <a:pPr>
              <a:defRPr/>
            </a:pPr>
            <a:r>
              <a:rPr lang="de-DE" sz="1300" dirty="0" smtClean="0">
                <a:solidFill>
                  <a:srgbClr val="FF0000"/>
                </a:solidFill>
              </a:rPr>
              <a:t>2029</a:t>
            </a:r>
            <a:endParaRPr lang="de-DE" sz="1300" dirty="0">
              <a:solidFill>
                <a:srgbClr val="FF0000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696716" y="3282521"/>
            <a:ext cx="62399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300" dirty="0">
                <a:solidFill>
                  <a:srgbClr val="FF0000"/>
                </a:solidFill>
              </a:rPr>
              <a:t>N+3</a:t>
            </a:r>
          </a:p>
          <a:p>
            <a:pPr>
              <a:defRPr/>
            </a:pPr>
            <a:r>
              <a:rPr lang="de-DE" sz="1300" dirty="0">
                <a:solidFill>
                  <a:srgbClr val="FF0000"/>
                </a:solidFill>
              </a:rPr>
              <a:t>2025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642542" y="5028843"/>
            <a:ext cx="5543550" cy="523875"/>
            <a:chOff x="642542" y="5028843"/>
            <a:chExt cx="5543550" cy="523875"/>
          </a:xfrm>
        </p:grpSpPr>
        <p:sp>
          <p:nvSpPr>
            <p:cNvPr id="14" name="Pfeil nach rechts 13"/>
            <p:cNvSpPr/>
            <p:nvPr/>
          </p:nvSpPr>
          <p:spPr bwMode="auto">
            <a:xfrm>
              <a:off x="1021766" y="5028843"/>
              <a:ext cx="5017084" cy="523875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de-DE" dirty="0">
                <a:solidFill>
                  <a:schemeClr val="tx1"/>
                </a:solidFill>
                <a:latin typeface="Arial Narrow" pitchFamily="-65" charset="0"/>
              </a:endParaRPr>
            </a:p>
          </p:txBody>
        </p:sp>
        <p:sp>
          <p:nvSpPr>
            <p:cNvPr id="11272" name="Textfeld 14"/>
            <p:cNvSpPr txBox="1">
              <a:spLocks noChangeArrowheads="1"/>
            </p:cNvSpPr>
            <p:nvPr/>
          </p:nvSpPr>
          <p:spPr bwMode="auto">
            <a:xfrm>
              <a:off x="642542" y="5126343"/>
              <a:ext cx="55435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DE" altLang="de-DE" sz="1600" dirty="0" smtClean="0">
                  <a:latin typeface="+mn-lt"/>
                </a:rPr>
                <a:t>alte aber noch aktuelle </a:t>
              </a:r>
              <a:r>
                <a:rPr lang="de-DE" altLang="de-DE" sz="1600" dirty="0">
                  <a:latin typeface="+mn-lt"/>
                </a:rPr>
                <a:t>FP inkl. Übergang bis </a:t>
              </a:r>
              <a:r>
                <a:rPr lang="de-DE" altLang="de-DE" sz="1600" dirty="0">
                  <a:solidFill>
                    <a:srgbClr val="FF0000"/>
                  </a:solidFill>
                  <a:latin typeface="+mn-lt"/>
                </a:rPr>
                <a:t>2025</a:t>
              </a:r>
            </a:p>
          </p:txBody>
        </p:sp>
      </p:grpSp>
      <p:grpSp>
        <p:nvGrpSpPr>
          <p:cNvPr id="6" name="Gruppieren 5"/>
          <p:cNvGrpSpPr/>
          <p:nvPr/>
        </p:nvGrpSpPr>
        <p:grpSpPr>
          <a:xfrm>
            <a:off x="4555377" y="5581867"/>
            <a:ext cx="3415485" cy="523875"/>
            <a:chOff x="5356441" y="5591476"/>
            <a:chExt cx="3415485" cy="523875"/>
          </a:xfrm>
        </p:grpSpPr>
        <p:sp>
          <p:nvSpPr>
            <p:cNvPr id="16" name="Pfeil nach rechts 15"/>
            <p:cNvSpPr/>
            <p:nvPr/>
          </p:nvSpPr>
          <p:spPr bwMode="auto">
            <a:xfrm>
              <a:off x="5460401" y="5591476"/>
              <a:ext cx="3311525" cy="523875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de-DE" dirty="0">
                <a:solidFill>
                  <a:schemeClr val="tx1"/>
                </a:solidFill>
                <a:latin typeface="Arial Narrow" pitchFamily="-65" charset="0"/>
              </a:endParaRPr>
            </a:p>
          </p:txBody>
        </p:sp>
        <p:sp>
          <p:nvSpPr>
            <p:cNvPr id="11274" name="Textfeld 16"/>
            <p:cNvSpPr txBox="1">
              <a:spLocks noChangeArrowheads="1"/>
            </p:cNvSpPr>
            <p:nvPr/>
          </p:nvSpPr>
          <p:spPr bwMode="auto">
            <a:xfrm>
              <a:off x="5356441" y="5664634"/>
              <a:ext cx="32400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DE" altLang="de-DE" sz="1600" dirty="0" smtClean="0">
                  <a:latin typeface="+mn-lt"/>
                </a:rPr>
                <a:t>aktuelle neue FP </a:t>
              </a:r>
              <a:r>
                <a:rPr lang="de-DE" altLang="de-DE" sz="1600" dirty="0">
                  <a:latin typeface="+mn-lt"/>
                </a:rPr>
                <a:t>ab </a:t>
              </a:r>
              <a:r>
                <a:rPr lang="de-DE" altLang="de-DE" sz="1600" dirty="0">
                  <a:solidFill>
                    <a:srgbClr val="FF0000"/>
                  </a:solidFill>
                  <a:latin typeface="+mn-lt"/>
                </a:rPr>
                <a:t>2023</a:t>
              </a: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5693127" y="6141690"/>
            <a:ext cx="3896248" cy="490537"/>
            <a:chOff x="6263120" y="6206727"/>
            <a:chExt cx="3896248" cy="490537"/>
          </a:xfrm>
        </p:grpSpPr>
        <p:sp>
          <p:nvSpPr>
            <p:cNvPr id="22" name="Pfeil nach rechts 21"/>
            <p:cNvSpPr/>
            <p:nvPr/>
          </p:nvSpPr>
          <p:spPr bwMode="auto">
            <a:xfrm>
              <a:off x="6357542" y="6206727"/>
              <a:ext cx="3801826" cy="490537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de-DE" dirty="0">
                <a:solidFill>
                  <a:schemeClr val="tx1"/>
                </a:solidFill>
                <a:latin typeface="Arial Narrow" pitchFamily="-65" charset="0"/>
              </a:endParaRPr>
            </a:p>
          </p:txBody>
        </p:sp>
        <p:sp>
          <p:nvSpPr>
            <p:cNvPr id="11276" name="Textfeld 22"/>
            <p:cNvSpPr txBox="1">
              <a:spLocks noChangeArrowheads="1"/>
            </p:cNvSpPr>
            <p:nvPr/>
          </p:nvSpPr>
          <p:spPr bwMode="auto">
            <a:xfrm>
              <a:off x="6263120" y="6290865"/>
              <a:ext cx="3768725" cy="32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DE" altLang="de-DE" sz="1500" dirty="0">
                  <a:latin typeface="+mn-lt"/>
                </a:rPr>
                <a:t>Vorbereitung auf FP nach 2027 </a:t>
              </a:r>
              <a:r>
                <a:rPr lang="de-DE" altLang="de-DE" sz="1500" dirty="0" smtClean="0">
                  <a:latin typeface="+mn-lt"/>
                </a:rPr>
                <a:t>ab </a:t>
              </a:r>
              <a:r>
                <a:rPr lang="de-DE" altLang="de-DE" sz="1500" dirty="0">
                  <a:solidFill>
                    <a:srgbClr val="FF0000"/>
                  </a:solidFill>
                  <a:latin typeface="+mn-lt"/>
                </a:rPr>
                <a:t>2025</a:t>
              </a:r>
              <a:r>
                <a:rPr lang="de-DE" altLang="de-DE" sz="1500" dirty="0">
                  <a:latin typeface="+mn-lt"/>
                </a:rPr>
                <a:t> </a:t>
              </a:r>
              <a:endParaRPr lang="de-DE" altLang="de-DE" sz="1500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1277" name="Textfeld 1"/>
          <p:cNvSpPr txBox="1">
            <a:spLocks noChangeArrowheads="1"/>
          </p:cNvSpPr>
          <p:nvPr/>
        </p:nvSpPr>
        <p:spPr bwMode="auto">
          <a:xfrm>
            <a:off x="449452" y="753384"/>
            <a:ext cx="828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400" b="1" dirty="0">
                <a:solidFill>
                  <a:srgbClr val="92D05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Gesamtübersicht (Ausblick)</a:t>
            </a: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449452" y="288424"/>
            <a:ext cx="8990969" cy="9966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2141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Geschafft? – noch nicht ganz…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7481958" y="2803598"/>
            <a:ext cx="193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1400" b="1" dirty="0" smtClean="0"/>
              <a:t>Single Fonds</a:t>
            </a:r>
          </a:p>
          <a:p>
            <a:pPr lvl="0" algn="ctr"/>
            <a:r>
              <a:rPr lang="de-DE" sz="1400" b="1" dirty="0" smtClean="0"/>
              <a:t>(NRPP)</a:t>
            </a:r>
          </a:p>
          <a:p>
            <a:pPr lvl="0" algn="ctr"/>
            <a:endParaRPr lang="de-DE" sz="1400" b="1" dirty="0" smtClean="0"/>
          </a:p>
          <a:p>
            <a:pPr lvl="0" algn="ctr"/>
            <a:r>
              <a:rPr lang="de-DE" sz="1400" dirty="0" smtClean="0"/>
              <a:t>NEUE</a:t>
            </a:r>
            <a:r>
              <a:rPr lang="de-DE" sz="1400" b="1" dirty="0" smtClean="0"/>
              <a:t> </a:t>
            </a:r>
            <a:r>
              <a:rPr lang="de-DE" sz="1400" dirty="0" smtClean="0"/>
              <a:t>Förderarchitektur</a:t>
            </a:r>
            <a:r>
              <a:rPr lang="de-DE" sz="1400" b="1" dirty="0" smtClean="0"/>
              <a:t> </a:t>
            </a:r>
          </a:p>
          <a:p>
            <a:pPr lvl="0" algn="ctr"/>
            <a:r>
              <a:rPr lang="de-DE" sz="1400" dirty="0" smtClean="0"/>
              <a:t>2028 bis 2034</a:t>
            </a:r>
            <a:endParaRPr lang="de-DE" sz="1400" dirty="0"/>
          </a:p>
        </p:txBody>
      </p:sp>
      <p:sp>
        <p:nvSpPr>
          <p:cNvPr id="17" name="Textfeld 16"/>
          <p:cNvSpPr txBox="1"/>
          <p:nvPr/>
        </p:nvSpPr>
        <p:spPr>
          <a:xfrm>
            <a:off x="3357654" y="2817508"/>
            <a:ext cx="13153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1400" b="1" dirty="0"/>
              <a:t>Ü-VO</a:t>
            </a:r>
          </a:p>
          <a:p>
            <a:pPr lvl="0" algn="ctr"/>
            <a:r>
              <a:rPr lang="de-DE" sz="1400" b="1" dirty="0" smtClean="0"/>
              <a:t>Übergangs-zeitraum</a:t>
            </a:r>
          </a:p>
          <a:p>
            <a:pPr lvl="0" algn="ctr"/>
            <a:endParaRPr lang="de-DE" sz="1400" b="1" dirty="0"/>
          </a:p>
          <a:p>
            <a:pPr lvl="0" algn="ctr"/>
            <a:r>
              <a:rPr lang="de-DE" sz="1400" dirty="0"/>
              <a:t>2021 </a:t>
            </a:r>
            <a:r>
              <a:rPr lang="de-DE" sz="1400" dirty="0" smtClean="0"/>
              <a:t>bis </a:t>
            </a:r>
            <a:r>
              <a:rPr lang="de-DE" sz="1400" dirty="0"/>
              <a:t>2022 </a:t>
            </a:r>
          </a:p>
          <a:p>
            <a:pPr algn="ctr"/>
            <a:endParaRPr lang="de-DE" sz="1400" dirty="0"/>
          </a:p>
        </p:txBody>
      </p:sp>
      <p:sp>
        <p:nvSpPr>
          <p:cNvPr id="18" name="Textfeld 17"/>
          <p:cNvSpPr txBox="1"/>
          <p:nvPr/>
        </p:nvSpPr>
        <p:spPr>
          <a:xfrm>
            <a:off x="5174759" y="2830356"/>
            <a:ext cx="1817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1400" b="1" dirty="0" smtClean="0"/>
              <a:t>GAP-Strategieplan  </a:t>
            </a:r>
          </a:p>
          <a:p>
            <a:pPr lvl="0" algn="ctr"/>
            <a:r>
              <a:rPr lang="de-DE" sz="1400" b="1" dirty="0" smtClean="0"/>
              <a:t> </a:t>
            </a:r>
            <a:r>
              <a:rPr lang="de-DE" sz="1400" dirty="0" smtClean="0"/>
              <a:t> </a:t>
            </a:r>
          </a:p>
          <a:p>
            <a:pPr lvl="0" algn="ctr"/>
            <a:r>
              <a:rPr lang="de-DE" sz="1400" dirty="0" smtClean="0"/>
              <a:t>Förderperiode </a:t>
            </a:r>
            <a:endParaRPr lang="de-DE" sz="1400" dirty="0"/>
          </a:p>
          <a:p>
            <a:pPr lvl="0" algn="ctr"/>
            <a:r>
              <a:rPr lang="de-DE" sz="1400" dirty="0"/>
              <a:t>2023 bis 2027 </a:t>
            </a:r>
          </a:p>
          <a:p>
            <a:pPr algn="ctr"/>
            <a:endParaRPr lang="de-DE" sz="1400" dirty="0"/>
          </a:p>
        </p:txBody>
      </p:sp>
      <p:sp>
        <p:nvSpPr>
          <p:cNvPr id="5" name="Textfeld 4"/>
          <p:cNvSpPr txBox="1"/>
          <p:nvPr/>
        </p:nvSpPr>
        <p:spPr>
          <a:xfrm>
            <a:off x="10525892" y="3254538"/>
            <a:ext cx="468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805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6ED2274-55E2-1F91-F9D0-5A3EB7FEC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8917" y="2194789"/>
            <a:ext cx="6702503" cy="1146268"/>
          </a:xfrm>
        </p:spPr>
        <p:txBody>
          <a:bodyPr>
            <a:normAutofit/>
          </a:bodyPr>
          <a:lstStyle/>
          <a:p>
            <a:r>
              <a:rPr lang="de-DE" dirty="0" smtClean="0"/>
              <a:t>Vielen Dank für</a:t>
            </a:r>
            <a:br>
              <a:rPr lang="de-DE" dirty="0" smtClean="0"/>
            </a:br>
            <a:r>
              <a:rPr lang="de-DE" dirty="0" smtClean="0"/>
              <a:t>Ihre Aufmerksamkeit! </a:t>
            </a:r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A93C7A82-CCFB-4433-E994-4CF25B126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8917" y="3383049"/>
            <a:ext cx="6702503" cy="1531403"/>
          </a:xfrm>
        </p:spPr>
        <p:txBody>
          <a:bodyPr>
            <a:normAutofit/>
          </a:bodyPr>
          <a:lstStyle/>
          <a:p>
            <a:r>
              <a:rPr lang="de-DE" dirty="0" smtClean="0"/>
              <a:t>Dr. Silvia Brandl</a:t>
            </a:r>
          </a:p>
          <a:p>
            <a:r>
              <a:rPr lang="de-DE" dirty="0" smtClean="0"/>
              <a:t>Leiterin der regionalen ELER-Verwaltungsbehörde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Brandenburg und Berlin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EEF954D-C4F2-6480-01BC-EB3E0432F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00" y="514800"/>
            <a:ext cx="1427279" cy="4752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8B8420F-6690-0F29-4676-9F5BB82D59DD}"/>
              </a:ext>
            </a:extLst>
          </p:cNvPr>
          <p:cNvSpPr txBox="1"/>
          <p:nvPr/>
        </p:nvSpPr>
        <p:spPr>
          <a:xfrm>
            <a:off x="6996701" y="59692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343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ELER Designfarben">
      <a:dk1>
        <a:srgbClr val="3C3B3A"/>
      </a:dk1>
      <a:lt1>
        <a:srgbClr val="FFFFFF"/>
      </a:lt1>
      <a:dk2>
        <a:srgbClr val="C6C6C6"/>
      </a:dk2>
      <a:lt2>
        <a:srgbClr val="ECECEC"/>
      </a:lt2>
      <a:accent1>
        <a:srgbClr val="204151"/>
      </a:accent1>
      <a:accent2>
        <a:srgbClr val="701C28"/>
      </a:accent2>
      <a:accent3>
        <a:srgbClr val="7DAD4C"/>
      </a:accent3>
      <a:accent4>
        <a:srgbClr val="686DAB"/>
      </a:accent4>
      <a:accent5>
        <a:srgbClr val="00223C"/>
      </a:accent5>
      <a:accent6>
        <a:srgbClr val="69B3BC"/>
      </a:accent6>
      <a:hlink>
        <a:srgbClr val="C6C6C6"/>
      </a:hlink>
      <a:folHlink>
        <a:srgbClr val="ECECE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ER_PowerPoint_Template_MLUV_190225" id="{636A3A27-AA92-D445-94CD-AD6666659A84}" vid="{33C0FC5C-45D8-7A44-BC21-15EC726E68CE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Vortrag Fr. Dr.Brandl_gBGA 19.03.2025</Template>
  <TotalTime>0</TotalTime>
  <Words>3034</Words>
  <Application>Microsoft Office PowerPoint</Application>
  <PresentationFormat>Breitbild</PresentationFormat>
  <Paragraphs>439</Paragraphs>
  <Slides>37</Slides>
  <Notes>12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37</vt:i4>
      </vt:variant>
    </vt:vector>
  </HeadingPairs>
  <TitlesOfParts>
    <vt:vector size="48" baseType="lpstr">
      <vt:lpstr>ＭＳ Ｐゴシック</vt:lpstr>
      <vt:lpstr>Arial</vt:lpstr>
      <vt:lpstr>Arial Narrow</vt:lpstr>
      <vt:lpstr>Calibri</vt:lpstr>
      <vt:lpstr>Times</vt:lpstr>
      <vt:lpstr>Times New Roman</vt:lpstr>
      <vt:lpstr>Verdana</vt:lpstr>
      <vt:lpstr>Wingdings</vt:lpstr>
      <vt:lpstr>Office</vt:lpstr>
      <vt:lpstr>Microsoft Excel-Diagramm</vt:lpstr>
      <vt:lpstr>Acrobat Document</vt:lpstr>
      <vt:lpstr>Förderperiode 2014 bis 2022 Abschlussveranstaltung am  18. September 2025 Schloss Ribbeck </vt:lpstr>
      <vt:lpstr>Überblick</vt:lpstr>
      <vt:lpstr>Genese des EPLR</vt:lpstr>
      <vt:lpstr>Genese der Förderperiode </vt:lpstr>
      <vt:lpstr>Genese der Förderperiode</vt:lpstr>
      <vt:lpstr>Genese der Förderperiode</vt:lpstr>
      <vt:lpstr>Förderperiode 2014 bis 2020 ELER in Brandenburg in der neuen Förderarchitektur </vt:lpstr>
      <vt:lpstr>Einordnung des EPLR für Brandenburg und Berlin </vt:lpstr>
      <vt:lpstr>Förderkriterien</vt:lpstr>
      <vt:lpstr>EPLR Maßnahmen</vt:lpstr>
      <vt:lpstr>Förderperiode 2014 – 2020 Änderungen gegenüber der Förderperiode 2007 bis 2013</vt:lpstr>
      <vt:lpstr>Änderungen gegenüber der Förderperiode 2007 bis 2013</vt:lpstr>
      <vt:lpstr>Besondere Herausforderungen</vt:lpstr>
      <vt:lpstr>Besondere Herausforderungen</vt:lpstr>
      <vt:lpstr>Besondere Herausforderungen: EU-Beihilferecht</vt:lpstr>
      <vt:lpstr>Besondere Herausforderungen</vt:lpstr>
      <vt:lpstr>Besondere Herausforderung - Gestaltung des Übergangszeitraums und der damit verbundenen Verlängerung der Förderperiode um zwei Jahre</vt:lpstr>
      <vt:lpstr>Mittelausstattung für die Verlängerung - Jahre 2021 und 2022</vt:lpstr>
      <vt:lpstr>Verwendung der ELER-Mittel aus dem Wiederaufbaufonds (EURI):</vt:lpstr>
      <vt:lpstr>Ohne die vielen Akteure wäre eine Umsetzung des EPLR nicht möglich gewesen</vt:lpstr>
      <vt:lpstr>Ohne die vielen Akteure wäre eine Umsetzung nicht möglich gewesen</vt:lpstr>
      <vt:lpstr>Aktionsebenen ELER</vt:lpstr>
      <vt:lpstr>Der ELER im Lichte der Öffentlichkeit mit verschiedenen Formaten</vt:lpstr>
      <vt:lpstr>Website</vt:lpstr>
      <vt:lpstr>Wanderausstellung „LebensWert Land“ </vt:lpstr>
      <vt:lpstr>Online-Newsletter: ELER News</vt:lpstr>
      <vt:lpstr>Inhalte der Informations- und PR-Maßnahmen</vt:lpstr>
      <vt:lpstr>PowerPoint-Präsentation</vt:lpstr>
      <vt:lpstr>PowerPoint-Präsentation</vt:lpstr>
      <vt:lpstr>Abschied von der ELER-Kuh </vt:lpstr>
      <vt:lpstr>Fazit - Worauf können wir gemeinsam zurückblicken?</vt:lpstr>
      <vt:lpstr>Fazit - Worauf können wir gemeinsam zurückblicken?</vt:lpstr>
      <vt:lpstr>Fazit: Der ELER – eine Erfolgsgeschichte ?!</vt:lpstr>
      <vt:lpstr>PowerPoint-Präsentation</vt:lpstr>
      <vt:lpstr>Geschafft? – noch nicht ganz…</vt:lpstr>
      <vt:lpstr>PowerPoint-Präsentation</vt:lpstr>
      <vt:lpstr>Vielen Dank für Ihre Aufmerksamkeit! </vt:lpstr>
    </vt:vector>
  </TitlesOfParts>
  <Company>ZIT-BB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eine Headline zum Vortragsthema in Arial 32pt mit Bild + maximal drei Textzeilen</dc:title>
  <dc:creator>Julia Dutschke</dc:creator>
  <cp:lastModifiedBy>Julia Dutschke</cp:lastModifiedBy>
  <cp:revision>462</cp:revision>
  <cp:lastPrinted>2025-09-16T13:24:15Z</cp:lastPrinted>
  <dcterms:created xsi:type="dcterms:W3CDTF">2025-02-20T08:13:04Z</dcterms:created>
  <dcterms:modified xsi:type="dcterms:W3CDTF">2025-09-26T15:34:18Z</dcterms:modified>
</cp:coreProperties>
</file>