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80" r:id="rId2"/>
  </p:sldMasterIdLst>
  <p:notesMasterIdLst>
    <p:notesMasterId r:id="rId7"/>
  </p:notesMasterIdLst>
  <p:handoutMasterIdLst>
    <p:handoutMasterId r:id="rId8"/>
  </p:handoutMasterIdLst>
  <p:sldIdLst>
    <p:sldId id="261" r:id="rId3"/>
    <p:sldId id="257" r:id="rId4"/>
    <p:sldId id="262" r:id="rId5"/>
    <p:sldId id="263" r:id="rId6"/>
  </p:sldIdLst>
  <p:sldSz cx="10623550" cy="5975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20F3C21D-149E-482F-AB9D-BDF5FFA2C344}">
          <p14:sldIdLst>
            <p14:sldId id="261"/>
            <p14:sldId id="257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82" userDrawn="1">
          <p15:clr>
            <a:srgbClr val="A4A3A4"/>
          </p15:clr>
        </p15:guide>
        <p15:guide id="2" pos="3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B3B"/>
    <a:srgbClr val="CC9966"/>
    <a:srgbClr val="99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94" autoAdjust="0"/>
  </p:normalViewPr>
  <p:slideViewPr>
    <p:cSldViewPr snapToGrid="0">
      <p:cViewPr varScale="1">
        <p:scale>
          <a:sx n="98" d="100"/>
          <a:sy n="98" d="100"/>
        </p:scale>
        <p:origin x="198" y="84"/>
      </p:cViewPr>
      <p:guideLst>
        <p:guide orient="horz" pos="1882"/>
        <p:guide pos="334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25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49066-D01B-43BD-AAAE-A218776F2BDA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0DECD-0A8A-4FF5-B9F1-EF3C69C31F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910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2A2D-8E25-45A6-B108-BDDFAE02302B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77918-D3B4-4161-8A32-3827DB31A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141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1pPr>
    <a:lvl2pPr marL="40777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2pPr>
    <a:lvl3pPr marL="81555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3pPr>
    <a:lvl4pPr marL="122333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4pPr>
    <a:lvl5pPr marL="163110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5pPr>
    <a:lvl6pPr marL="203888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6pPr>
    <a:lvl7pPr marL="244666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7pPr>
    <a:lvl8pPr marL="285443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8pPr>
    <a:lvl9pPr marL="326221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0623550" cy="5975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80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1555749" y="511365"/>
            <a:ext cx="1644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bg1"/>
                </a:solidFill>
                <a:latin typeface="Myriad Pro" panose="020B0503030403020204" pitchFamily="34" charset="0"/>
              </a:rPr>
              <a:t>Ministerium</a:t>
            </a:r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 für Land- und Ernährungswirtschaft,</a:t>
            </a:r>
          </a:p>
          <a:p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Umwelt und</a:t>
            </a:r>
          </a:p>
          <a:p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Verbraucherschutz</a:t>
            </a:r>
            <a:endParaRPr lang="de-DE" sz="1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432000" y="0"/>
            <a:ext cx="1033432" cy="1500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800"/>
          </a:p>
        </p:txBody>
      </p:sp>
      <p:sp>
        <p:nvSpPr>
          <p:cNvPr id="10" name="Rechteck 9"/>
          <p:cNvSpPr/>
          <p:nvPr userDrawn="1"/>
        </p:nvSpPr>
        <p:spPr>
          <a:xfrm>
            <a:off x="4248150" y="1500206"/>
            <a:ext cx="6375400" cy="3348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4502150" y="1775321"/>
            <a:ext cx="5805748" cy="1733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Myriad Pro semibold"/>
              </a:defRPr>
            </a:lvl1pPr>
          </a:lstStyle>
          <a:p>
            <a:pPr lvl="0"/>
            <a:r>
              <a:rPr lang="de-DE" dirty="0"/>
              <a:t>Richtlinie über die Gewährung von Zuwendungen für die Förderung der Zusammenarbeit von Unternehmen bei der Vermarktung landtouristischer Angebote und Dienstleistungen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1" y="410897"/>
            <a:ext cx="940281" cy="744107"/>
          </a:xfrm>
          <a:prstGeom prst="rect">
            <a:avLst/>
          </a:prstGeom>
        </p:spPr>
      </p:pic>
      <p:sp>
        <p:nvSpPr>
          <p:cNvPr id="17" name="Textfeld 16"/>
          <p:cNvSpPr txBox="1"/>
          <p:nvPr userDrawn="1"/>
        </p:nvSpPr>
        <p:spPr>
          <a:xfrm>
            <a:off x="5918200" y="5650419"/>
            <a:ext cx="4337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 © MLEUV I Referat 31 I RL Zusammenarbeit Landtourismus  I 04.06.2026</a:t>
            </a:r>
            <a:endParaRPr lang="de-DE" sz="1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498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82" userDrawn="1">
          <p15:clr>
            <a:srgbClr val="FBAE40"/>
          </p15:clr>
        </p15:guide>
        <p15:guide id="2" pos="334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7BDFB-34BF-25CA-37C2-77D17C0CE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D6C354-6C67-6905-D5EE-31BF61EE1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0250" y="1590675"/>
            <a:ext cx="4505325" cy="37909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BD6B39-9670-B0C5-33EC-13862A8BF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7975" y="1590675"/>
            <a:ext cx="4505325" cy="37909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03C7F0-6903-7571-5D5E-13236AEE3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AB5FFD-CD28-FFF1-4485-D40F231DB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5E825F-E501-0BDB-6B16-F789057AA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22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0B807-A077-890D-1A23-A21721ED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17500"/>
            <a:ext cx="9163050" cy="11557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9F2D3D-55EF-BD5C-0AF2-787759A8C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838" y="1465263"/>
            <a:ext cx="4494212" cy="717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F333092-8D83-156D-4FA4-ED8D675F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1838" y="2182813"/>
            <a:ext cx="4494212" cy="32099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820096-59E6-7A1F-1B4B-D9BEA798D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78450" y="1465263"/>
            <a:ext cx="4516438" cy="717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D4A956D-4594-8DDA-4236-87658C18E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78450" y="2182813"/>
            <a:ext cx="4516438" cy="32099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0F462D-B299-B3B4-3423-00B4613B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C888B9A-8A39-08BC-95CE-07FDCF87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F4F4CDD-4A72-72BB-7E86-00A1EEE39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14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9A600-037A-4AF3-F947-986A57EF2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554B761-6F7E-1154-D19A-23BEEF1FD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3E2E66-33D6-37EC-CE07-A147A3AE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D450B92-2F44-6AD5-1B08-0F809B05D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986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782A5A4-3CA3-20A7-09BA-65D85B6F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0FCEEC3-903E-B1BB-9CF5-E5B0799C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80ADE9-0B4B-50CD-57CB-48415D0C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336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B3DC04-140D-5B0D-4EE0-2FD1D7371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98463"/>
            <a:ext cx="3425825" cy="13938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89255E-1C64-C367-2B02-D8DB0B96A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438" y="860425"/>
            <a:ext cx="5378450" cy="4246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D357B0-CA7D-13A4-42D0-F93B6077E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838" y="1792288"/>
            <a:ext cx="3425825" cy="33210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49F785-B81F-9EDC-49F5-5DB520F55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6E34C6-BBD8-677E-83F8-7DA6DF10E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ED3B27-879D-984A-8793-DB480471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8023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A73EB-7FE5-9FED-A32D-8C89EEEEF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8" y="398463"/>
            <a:ext cx="3425825" cy="13938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FCF78B4-189B-85C6-8E8C-77A5DAF1B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16438" y="860425"/>
            <a:ext cx="5378450" cy="4246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3BD66A-9C7C-650C-12C1-F1D001733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838" y="1792288"/>
            <a:ext cx="3425825" cy="33210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B9B331-A521-0137-97A3-A2359B606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A11638-9F57-5500-ED17-C56748743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73372A-F123-197C-9759-3070A267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6865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0C22D-0BB6-349A-982D-39CC4416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CD5DED-8762-5034-90BB-5E1677904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C7B924-529C-AB12-A376-ED08F48EE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22E523-5871-AB19-C714-5C764AA3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3E1F70-6493-BAC9-FE06-3F52EFFCC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3043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C34BC7C-3AA3-0FE0-E0BD-331A066C5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02538" y="317500"/>
            <a:ext cx="2290762" cy="50641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7C7297-CE1D-CC99-ECF8-92B14C220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0250" y="317500"/>
            <a:ext cx="6719888" cy="50641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B2CEFB-9C9A-CE54-06E2-9ECA80BD4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23BB5D-E07C-C871-8E54-DE433E72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A59A4B-CB2A-6729-DC8D-AB199C23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707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haltsfolie 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RL Zusammenarbeit Landtourismus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2885" y="1709411"/>
            <a:ext cx="9741959" cy="946459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Evelic</a:t>
            </a:r>
            <a:r>
              <a:rPr lang="de-DE" dirty="0"/>
              <a:t> </a:t>
            </a:r>
            <a:r>
              <a:rPr lang="de-DE" dirty="0" err="1"/>
              <a:t>temporeperum</a:t>
            </a:r>
            <a:r>
              <a:rPr lang="de-DE" dirty="0"/>
              <a:t> </a:t>
            </a:r>
            <a:r>
              <a:rPr lang="de-DE" dirty="0" err="1"/>
              <a:t>sequam</a:t>
            </a:r>
            <a:r>
              <a:rPr lang="de-DE" dirty="0"/>
              <a:t> </a:t>
            </a:r>
            <a:r>
              <a:rPr lang="de-DE" dirty="0" err="1"/>
              <a:t>reprempor</a:t>
            </a:r>
            <a:r>
              <a:rPr lang="de-DE" dirty="0"/>
              <a:t> </a:t>
            </a:r>
            <a:r>
              <a:rPr lang="de-DE" dirty="0" err="1"/>
              <a:t>atio</a:t>
            </a:r>
            <a:r>
              <a:rPr lang="de-DE" dirty="0"/>
              <a:t>. </a:t>
            </a:r>
            <a:r>
              <a:rPr lang="de-DE" dirty="0" err="1"/>
              <a:t>Vit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tectatiati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 et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corerum</a:t>
            </a:r>
            <a:r>
              <a:rPr lang="de-DE" dirty="0"/>
              <a:t> </a:t>
            </a:r>
            <a:r>
              <a:rPr lang="de-DE" dirty="0" err="1"/>
              <a:t>nistibe</a:t>
            </a:r>
            <a:r>
              <a:rPr lang="de-DE" dirty="0"/>
              <a:t> </a:t>
            </a:r>
            <a:r>
              <a:rPr lang="de-DE" dirty="0" err="1"/>
              <a:t>arcidi</a:t>
            </a:r>
            <a:r>
              <a:rPr lang="de-DE" dirty="0"/>
              <a:t> </a:t>
            </a:r>
            <a:r>
              <a:rPr lang="de-DE" dirty="0" err="1"/>
              <a:t>dictur</a:t>
            </a:r>
            <a:r>
              <a:rPr lang="de-DE" dirty="0"/>
              <a:t>?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>
          <a:xfrm>
            <a:off x="482886" y="2798958"/>
            <a:ext cx="9741958" cy="2543604"/>
          </a:xfrm>
          <a:prstGeom prst="rect">
            <a:avLst/>
          </a:prstGeom>
        </p:spPr>
        <p:txBody>
          <a:bodyPr/>
          <a:lstStyle>
            <a:lvl1pPr marL="199179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 marL="995896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3pPr>
            <a:lvl4pPr marL="1394254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4pPr>
            <a:lvl5pPr marL="1792613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119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>
          <a:xfrm>
            <a:off x="1" y="1709411"/>
            <a:ext cx="5306992" cy="3823287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573210" y="1709411"/>
            <a:ext cx="4734046" cy="1630689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Evelic</a:t>
            </a:r>
            <a:r>
              <a:rPr lang="de-DE" dirty="0"/>
              <a:t> </a:t>
            </a:r>
            <a:r>
              <a:rPr lang="de-DE" dirty="0" err="1"/>
              <a:t>temporeperum</a:t>
            </a:r>
            <a:r>
              <a:rPr lang="de-DE" dirty="0"/>
              <a:t> </a:t>
            </a:r>
            <a:r>
              <a:rPr lang="de-DE" dirty="0" err="1"/>
              <a:t>sequam</a:t>
            </a:r>
            <a:r>
              <a:rPr lang="de-DE" dirty="0"/>
              <a:t> </a:t>
            </a:r>
            <a:r>
              <a:rPr lang="de-DE" dirty="0" err="1"/>
              <a:t>reprempor</a:t>
            </a:r>
            <a:r>
              <a:rPr lang="de-DE" dirty="0"/>
              <a:t> </a:t>
            </a:r>
            <a:r>
              <a:rPr lang="de-DE" dirty="0" err="1"/>
              <a:t>atio</a:t>
            </a:r>
            <a:r>
              <a:rPr lang="de-DE" dirty="0"/>
              <a:t>. </a:t>
            </a:r>
            <a:r>
              <a:rPr lang="de-DE" dirty="0" err="1"/>
              <a:t>Vit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tectatiati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 et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corerum</a:t>
            </a:r>
            <a:r>
              <a:rPr lang="de-DE" dirty="0"/>
              <a:t> </a:t>
            </a:r>
            <a:r>
              <a:rPr lang="de-DE" dirty="0" err="1"/>
              <a:t>nistibe</a:t>
            </a:r>
            <a:r>
              <a:rPr lang="de-DE" dirty="0"/>
              <a:t> </a:t>
            </a:r>
            <a:r>
              <a:rPr lang="de-DE" dirty="0" err="1"/>
              <a:t>arcidi</a:t>
            </a:r>
            <a:r>
              <a:rPr lang="de-DE" dirty="0"/>
              <a:t> </a:t>
            </a:r>
            <a:r>
              <a:rPr lang="de-DE" dirty="0" err="1"/>
              <a:t>dictur</a:t>
            </a:r>
            <a:r>
              <a:rPr lang="de-DE" dirty="0"/>
              <a:t>?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73210" y="3389279"/>
            <a:ext cx="4734046" cy="1706889"/>
          </a:xfrm>
          <a:prstGeom prst="rect">
            <a:avLst/>
          </a:prstGeom>
        </p:spPr>
        <p:txBody>
          <a:bodyPr/>
          <a:lstStyle>
            <a:lvl1pPr marL="285750" indent="-285750" algn="just">
              <a:buFont typeface="Arial" panose="020B0604020202020204" pitchFamily="34" charset="0"/>
              <a:buChar char="•"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9162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>
          <a:xfrm>
            <a:off x="444501" y="1709411"/>
            <a:ext cx="4862492" cy="3651837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5450" y="1709411"/>
            <a:ext cx="2178050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5505450" y="2039611"/>
            <a:ext cx="2178050" cy="3265748"/>
          </a:xfrm>
          <a:prstGeom prst="rect">
            <a:avLst/>
          </a:prstGeom>
        </p:spPr>
        <p:txBody>
          <a:bodyPr/>
          <a:lstStyle>
            <a:lvl1pPr marL="199179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034357" y="1709411"/>
            <a:ext cx="2178050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Inhaltsplatzhalter 6"/>
          <p:cNvSpPr>
            <a:spLocks noGrp="1"/>
          </p:cNvSpPr>
          <p:nvPr>
            <p:ph sz="quarter" idx="15"/>
          </p:nvPr>
        </p:nvSpPr>
        <p:spPr>
          <a:xfrm>
            <a:off x="8034357" y="2039611"/>
            <a:ext cx="2178050" cy="3265748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3B3B3B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rgbClr val="3B3B3B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4624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>
          <a:xfrm>
            <a:off x="47660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7660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Inhaltsplatzhalter 6"/>
          <p:cNvSpPr>
            <a:spLocks noGrp="1"/>
          </p:cNvSpPr>
          <p:nvPr>
            <p:ph sz="quarter" idx="15"/>
          </p:nvPr>
        </p:nvSpPr>
        <p:spPr>
          <a:xfrm>
            <a:off x="47660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5" name="Bildplatzhalter 5"/>
          <p:cNvSpPr>
            <a:spLocks noGrp="1"/>
          </p:cNvSpPr>
          <p:nvPr>
            <p:ph type="pic" sz="quarter" idx="20"/>
          </p:nvPr>
        </p:nvSpPr>
        <p:spPr>
          <a:xfrm>
            <a:off x="389447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9" hasCustomPrompt="1"/>
          </p:nvPr>
        </p:nvSpPr>
        <p:spPr>
          <a:xfrm>
            <a:off x="389447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3" name="Inhaltsplatzhalter 6"/>
          <p:cNvSpPr>
            <a:spLocks noGrp="1"/>
          </p:cNvSpPr>
          <p:nvPr>
            <p:ph sz="quarter" idx="18"/>
          </p:nvPr>
        </p:nvSpPr>
        <p:spPr>
          <a:xfrm>
            <a:off x="389447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8" name="Bildplatzhalter 5"/>
          <p:cNvSpPr>
            <a:spLocks noGrp="1"/>
          </p:cNvSpPr>
          <p:nvPr>
            <p:ph type="pic" sz="quarter" idx="23"/>
          </p:nvPr>
        </p:nvSpPr>
        <p:spPr>
          <a:xfrm>
            <a:off x="731234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731234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6" name="Inhaltsplatzhalter 6"/>
          <p:cNvSpPr>
            <a:spLocks noGrp="1"/>
          </p:cNvSpPr>
          <p:nvPr>
            <p:ph sz="quarter" idx="21"/>
          </p:nvPr>
        </p:nvSpPr>
        <p:spPr>
          <a:xfrm>
            <a:off x="731234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80508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B6B93C-F197-4A4A-F5D3-78DDD1C29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0" y="317500"/>
            <a:ext cx="9163050" cy="11557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35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6EC6B-425A-E50F-57BA-D20A8C49821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28738" y="977900"/>
            <a:ext cx="7967662" cy="870151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de-DE" dirty="0"/>
              <a:t>Vielen Dank für Ihre Aufmerksamkeit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B7BFCF-A2F2-9670-BB03-761FD9FC41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8738" y="3138488"/>
            <a:ext cx="7967662" cy="14430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Fragen richten Sie bitte an:</a:t>
            </a:r>
          </a:p>
          <a:p>
            <a:r>
              <a:rPr lang="de-DE" dirty="0"/>
              <a:t>MLEUV, Referat 31; Birgit Zimmer</a:t>
            </a:r>
          </a:p>
          <a:p>
            <a:r>
              <a:rPr lang="de-DE"/>
              <a:t>birgit</a:t>
            </a:r>
            <a:r>
              <a:rPr lang="de-DE" dirty="0"/>
              <a:t>.zimmer@mleuv.brandenburg.de</a:t>
            </a:r>
          </a:p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CF2A3A-A9A2-D212-0AF7-658B9681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78393" y="5538788"/>
            <a:ext cx="4714908" cy="317500"/>
          </a:xfrm>
        </p:spPr>
        <p:txBody>
          <a:bodyPr/>
          <a:lstStyle/>
          <a:p>
            <a:r>
              <a:rPr lang="de-DE" dirty="0"/>
              <a:t>MLEUV I Referat 31 I RL Zusammenarbeit Landtourismus I 04.06.2026</a:t>
            </a:r>
          </a:p>
        </p:txBody>
      </p:sp>
    </p:spTree>
    <p:extLst>
      <p:ext uri="{BB962C8B-B14F-4D97-AF65-F5344CB8AC3E}">
        <p14:creationId xmlns:p14="http://schemas.microsoft.com/office/powerpoint/2010/main" val="33456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E3EF3-1F54-49A5-6B8F-3B7EE4AA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C995BF-0434-45F8-8B7F-D83F31C37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42CF34-426D-A5F9-F3D1-09A2234CA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B9B3B1-E34D-A23F-C260-A94ABB15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FD68B3-A592-731A-DE36-AF6E0C603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64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C0B409-3E5E-BB90-6764-867DF2CF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488" y="1489075"/>
            <a:ext cx="9161462" cy="24860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400912-A98D-3677-DF55-BBF288157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488" y="3998913"/>
            <a:ext cx="9161462" cy="13065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50E4AC-574E-1753-6321-55519852A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58AA93-045A-1EBE-0752-F0BF3810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59C3F7-13AC-6222-D5BF-76EED206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28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1" y="410897"/>
            <a:ext cx="940281" cy="744107"/>
          </a:xfrm>
          <a:prstGeom prst="rect">
            <a:avLst/>
          </a:prstGeom>
        </p:spPr>
      </p:pic>
      <p:sp>
        <p:nvSpPr>
          <p:cNvPr id="12" name="Textfeld 11"/>
          <p:cNvSpPr txBox="1"/>
          <p:nvPr userDrawn="1"/>
        </p:nvSpPr>
        <p:spPr>
          <a:xfrm>
            <a:off x="336550" y="5650420"/>
            <a:ext cx="2933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rgbClr val="3B3B3B"/>
                </a:solidFill>
                <a:latin typeface="Myriad Pro" panose="020B0503030403020204" pitchFamily="34" charset="0"/>
              </a:rPr>
              <a:t>Folie </a:t>
            </a:r>
            <a:fld id="{93DF4C8A-D0B4-48A9-8BEF-48EBE33ED7C0}" type="slidenum">
              <a:rPr lang="de-DE" sz="1000" smtClean="0">
                <a:solidFill>
                  <a:srgbClr val="3B3B3B"/>
                </a:solidFill>
                <a:latin typeface="Myriad Pro" panose="020B0503030403020204" pitchFamily="34" charset="0"/>
              </a:rPr>
              <a:t>‹Nr.›</a:t>
            </a:fld>
            <a:r>
              <a:rPr lang="de-DE" sz="1000" baseline="0" dirty="0">
                <a:solidFill>
                  <a:srgbClr val="3B3B3B"/>
                </a:solidFill>
                <a:latin typeface="Myriad Pro" panose="020B0503030403020204" pitchFamily="34" charset="0"/>
              </a:rPr>
              <a:t> </a:t>
            </a:r>
            <a:endParaRPr lang="de-DE" sz="1000" dirty="0">
              <a:solidFill>
                <a:srgbClr val="3B3B3B"/>
              </a:solidFill>
              <a:latin typeface="Myriad Pro" panose="020B0503030403020204" pitchFamily="34" charset="0"/>
            </a:endParaRP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976070" y="5650419"/>
            <a:ext cx="4337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baseline="0" dirty="0">
                <a:solidFill>
                  <a:srgbClr val="3B3B3B"/>
                </a:solidFill>
                <a:latin typeface="Myriad Pro" panose="020B0503030403020204" pitchFamily="34" charset="0"/>
              </a:rPr>
              <a:t> © MLEUV I Referat 31I RL Zusammenarbeit Landtourismus I 04.06.2024</a:t>
            </a:r>
            <a:endParaRPr lang="de-DE" sz="1000" dirty="0">
              <a:solidFill>
                <a:srgbClr val="3B3B3B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2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9" r:id="rId2"/>
    <p:sldLayoutId id="2147483676" r:id="rId3"/>
    <p:sldLayoutId id="2147483677" r:id="rId4"/>
    <p:sldLayoutId id="2147483678" r:id="rId5"/>
    <p:sldLayoutId id="2147483692" r:id="rId6"/>
  </p:sldLayoutIdLst>
  <p:hf hdr="0" ftr="0" dt="0"/>
  <p:txStyles>
    <p:titleStyle>
      <a:lvl1pPr algn="l" defTabSz="796717" rtl="0" eaLnBrk="1" latinLnBrk="0" hangingPunct="1">
        <a:lnSpc>
          <a:spcPct val="90000"/>
        </a:lnSpc>
        <a:spcBef>
          <a:spcPct val="0"/>
        </a:spcBef>
        <a:buNone/>
        <a:defRPr sz="3834" kern="1200">
          <a:solidFill>
            <a:schemeClr val="bg1">
              <a:lumMod val="10000"/>
            </a:schemeClr>
          </a:solidFill>
          <a:latin typeface="+mj-lt"/>
          <a:ea typeface="+mj-ea"/>
          <a:cs typeface="+mj-cs"/>
        </a:defRPr>
      </a:lvl1pPr>
    </p:titleStyle>
    <p:bodyStyle>
      <a:lvl1pPr marL="199179" indent="-199179" algn="l" defTabSz="796717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4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59753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2091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99589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743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394254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1792613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190971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589329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98768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38604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1pPr>
      <a:lvl2pPr marL="398358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2pPr>
      <a:lvl3pPr marL="79671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195075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593433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1991792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39015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788509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18686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902074F-D738-51D3-0D52-E718311FF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0" y="317500"/>
            <a:ext cx="9163050" cy="1155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EA561B-8B4B-86E3-8E73-A098258D5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50" y="1590675"/>
            <a:ext cx="9163050" cy="3790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C1DC1F-E4C4-D784-C3F8-3BEE9CC09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0250" y="5538788"/>
            <a:ext cx="2390775" cy="317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C4085-1858-4B67-AC31-F13C3D2844E2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6F7B52-6110-BDFC-8B12-ED5BD4F6C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9488" y="5538788"/>
            <a:ext cx="3584575" cy="317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F1F794-2679-3DA0-8117-62C602568A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02525" y="5538788"/>
            <a:ext cx="2390775" cy="317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D13A0D-C1C5-49DD-A97D-5D9FE0B74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167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4445540" y="1775321"/>
            <a:ext cx="5862358" cy="2923139"/>
          </a:xfrm>
        </p:spPr>
        <p:txBody>
          <a:bodyPr/>
          <a:lstStyle/>
          <a:p>
            <a:r>
              <a:rPr lang="de-DE" sz="2000" dirty="0"/>
              <a:t>Richtlinie über die Gewährung von Zuwendungen für die Förderung der Zusammenarbeit von Unternehmen bei der Vermarktung landtouristischer Angebote und Dienstleistungen</a:t>
            </a:r>
          </a:p>
        </p:txBody>
      </p:sp>
    </p:spTree>
    <p:extLst>
      <p:ext uri="{BB962C8B-B14F-4D97-AF65-F5344CB8AC3E}">
        <p14:creationId xmlns:p14="http://schemas.microsoft.com/office/powerpoint/2010/main" val="184714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RL Zusammenarbeit Landtourismus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Zuwendungszweck:</a:t>
            </a:r>
            <a:r>
              <a:rPr lang="de-DE" dirty="0"/>
              <a:t> </a:t>
            </a:r>
          </a:p>
          <a:p>
            <a:r>
              <a:rPr lang="de-DE" dirty="0"/>
              <a:t>Erschließung von Ressourcen bei der Vermarktung landtouristischer Angebote und Dienstleistungen </a:t>
            </a:r>
          </a:p>
          <a:p>
            <a:r>
              <a:rPr lang="de-DE" dirty="0"/>
              <a:t>mit der Stärkung regionaler Wirtschaftskreisläufe: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/>
              <a:t>horizontaler und vertikaler Zusammenarbeit der Akteure in der Landwirtschaft, der Nahrungsmittelkette und des Landtourismus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Entwicklungspotenziale im ländlichen Tourismus stärker ausschöpfen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Inwertsetzung regionaler Produkte und touristischer Angebote durch</a:t>
            </a:r>
          </a:p>
          <a:p>
            <a:pPr marL="0" indent="0">
              <a:buNone/>
            </a:pPr>
            <a:endParaRPr lang="de-DE" dirty="0"/>
          </a:p>
          <a:p>
            <a:pPr lvl="1"/>
            <a:r>
              <a:rPr lang="de-DE" dirty="0"/>
              <a:t>Direktvermarktung, </a:t>
            </a:r>
          </a:p>
          <a:p>
            <a:pPr lvl="1"/>
            <a:r>
              <a:rPr lang="de-DE" dirty="0"/>
              <a:t>landwirtschaftlich/kulinarisch orientierte Veranstaltungen </a:t>
            </a:r>
          </a:p>
          <a:p>
            <a:pPr lvl="1"/>
            <a:r>
              <a:rPr lang="de-DE" dirty="0"/>
              <a:t>durch eine kulinarische Profilierung des Landes Brandenburg und seiner Regionen</a:t>
            </a:r>
          </a:p>
        </p:txBody>
      </p:sp>
    </p:spTree>
    <p:extLst>
      <p:ext uri="{BB962C8B-B14F-4D97-AF65-F5344CB8AC3E}">
        <p14:creationId xmlns:p14="http://schemas.microsoft.com/office/powerpoint/2010/main" val="108077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E5BE36-7574-DD24-720C-00DEE4EB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Myriad Pro semibold"/>
                <a:ea typeface="+mj-ea"/>
                <a:cs typeface="+mj-cs"/>
              </a:rPr>
              <a:t>RL Zusammenarbeit Landtourismus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64F09C-8ACD-66A3-8B5C-5643D1432A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Fördergegenstand:</a:t>
            </a:r>
          </a:p>
          <a:p>
            <a:r>
              <a:rPr lang="de-DE" dirty="0"/>
              <a:t>Vernetzung von Unternehmen der Landwirtschaft, der Nahrungsmittelkette und anderen Akteuren im ländlichen Raum mit dem Ziel der Zusammenarbeit bei der Vermarktung landtouristischer Angebote und Dienstleistungen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020D2F0-F3D4-BCEC-26CB-D1001DE634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marR="0" lvl="0" indent="0" algn="just" defTabSz="796717" rtl="0" eaLnBrk="1" fontAlgn="auto" latinLnBrk="0" hangingPunct="1">
              <a:lnSpc>
                <a:spcPct val="90000"/>
              </a:lnSpc>
              <a:spcBef>
                <a:spcPts val="87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Zuwendungsempfangende:</a:t>
            </a:r>
          </a:p>
          <a:p>
            <a:pPr marL="0" marR="0" lvl="0" indent="0" algn="just" defTabSz="796717" rtl="0" eaLnBrk="1" fontAlgn="auto" latinLnBrk="0" hangingPunct="1">
              <a:lnSpc>
                <a:spcPct val="90000"/>
              </a:lnSpc>
              <a:spcBef>
                <a:spcPts val="87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Überregional tätige Vereine/Verbände</a:t>
            </a:r>
          </a:p>
          <a:p>
            <a:pPr marL="0" marR="0" lvl="0" indent="0" algn="just" defTabSz="796717" rtl="0" eaLnBrk="1" fontAlgn="auto" latinLnBrk="0" hangingPunct="1">
              <a:lnSpc>
                <a:spcPct val="90000"/>
              </a:lnSpc>
              <a:spcBef>
                <a:spcPts val="87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Zuwendungsvoraussetzungen:</a:t>
            </a:r>
          </a:p>
          <a:p>
            <a:pPr algn="just">
              <a:buClrTx/>
              <a:defRPr/>
            </a:pPr>
            <a:r>
              <a:rPr kumimoji="0" lang="de-DE" sz="13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10000"/>
                  </a:srgbClr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Konzept zur Projektumsetzung eines neuen Vorhabens der Zusammenarbeit bei der Vermarktung landtouristischer Angebote und Dienstleistungen</a:t>
            </a:r>
          </a:p>
          <a:p>
            <a:pPr algn="just">
              <a:buClrTx/>
              <a:defRPr/>
            </a:pPr>
            <a:r>
              <a:rPr lang="de-DE" dirty="0">
                <a:solidFill>
                  <a:srgbClr val="FFFFFF">
                    <a:lumMod val="10000"/>
                  </a:srgbClr>
                </a:solidFill>
                <a:latin typeface="Myriad Pro"/>
              </a:rPr>
              <a:t>Vorhaben mit landesweiter Bedeutung</a:t>
            </a:r>
          </a:p>
          <a:p>
            <a:pPr algn="just">
              <a:buClrTx/>
              <a:defRPr/>
            </a:pPr>
            <a:r>
              <a:rPr lang="de-DE" dirty="0">
                <a:solidFill>
                  <a:srgbClr val="FFFFFF">
                    <a:lumMod val="10000"/>
                  </a:srgbClr>
                </a:solidFill>
                <a:latin typeface="Myriad Pro"/>
              </a:rPr>
              <a:t>Zielgruppe der geförderten Vorhaben sind KMU der Land-, der Ernährungswirtschaft und des ländlichen Tourismus im Land Brandenburg</a:t>
            </a:r>
          </a:p>
          <a:p>
            <a:pPr algn="just">
              <a:buClrTx/>
              <a:defRPr/>
            </a:pPr>
            <a:endParaRPr kumimoji="0" lang="de-DE" sz="13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10000"/>
                </a:srgbClr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  <a:p>
            <a:pPr marL="0" marR="0" lvl="0" indent="0" algn="just" defTabSz="796717" rtl="0" eaLnBrk="1" fontAlgn="auto" latinLnBrk="0" hangingPunct="1">
              <a:lnSpc>
                <a:spcPct val="90000"/>
              </a:lnSpc>
              <a:spcBef>
                <a:spcPts val="87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3392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6C388B-CD2F-C77C-7F5C-065E91312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RL Zusammenarbeit Landtourismus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25D61E-7283-1661-57B0-AC0A284741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sz="1600"/>
              <a:t>Bewilligte Vorhaben </a:t>
            </a:r>
            <a:r>
              <a:rPr lang="de-DE" sz="1600" dirty="0"/>
              <a:t>zum Auswahlstichtag 31.03.2025</a:t>
            </a:r>
          </a:p>
          <a:p>
            <a:endParaRPr lang="de-DE" sz="1600" dirty="0"/>
          </a:p>
          <a:p>
            <a:r>
              <a:rPr lang="de-DE" sz="1600" dirty="0"/>
              <a:t>Nächster Termin: 30.06.2026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DAA554-0621-5CF6-122D-E586D964696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 sz="1400" dirty="0"/>
          </a:p>
          <a:p>
            <a:r>
              <a:rPr lang="de-DE" sz="1400" dirty="0"/>
              <a:t>Vernetzung und Vermarktung landtouristischer Angebote von Brandenburger (Bio-)Betrieben</a:t>
            </a:r>
          </a:p>
          <a:p>
            <a:pPr marL="0" indent="0">
              <a:buNone/>
            </a:pPr>
            <a:endParaRPr lang="de-DE" sz="1400" dirty="0"/>
          </a:p>
          <a:p>
            <a:r>
              <a:rPr lang="de-DE" sz="1400" dirty="0"/>
              <a:t>Innovative Ansätze für den Pferdetourismus in Brandenburg: Nachhaltige Vernetzung und ganzheitliche Vermarktung via analoge und digitale Plattformen</a:t>
            </a:r>
          </a:p>
          <a:p>
            <a:pPr marL="0" indent="0">
              <a:buNone/>
            </a:pPr>
            <a:endParaRPr lang="de-DE" sz="1400" dirty="0"/>
          </a:p>
          <a:p>
            <a:r>
              <a:rPr lang="de-DE" sz="1400" dirty="0"/>
              <a:t>Wertschöpfung im Brandenburger Landtourismus - Vernetzung und Vermarktung landtouristischer Angebote - analog und digital 2025-2027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806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Allgemeine Themen">
      <a:dk1>
        <a:srgbClr val="214152"/>
      </a:dk1>
      <a:lt1>
        <a:srgbClr val="FFFFFF"/>
      </a:lt1>
      <a:dk2>
        <a:srgbClr val="214152"/>
      </a:dk2>
      <a:lt2>
        <a:srgbClr val="FFFFFF"/>
      </a:lt2>
      <a:accent1>
        <a:srgbClr val="295065"/>
      </a:accent1>
      <a:accent2>
        <a:srgbClr val="33637D"/>
      </a:accent2>
      <a:accent3>
        <a:srgbClr val="3E7898"/>
      </a:accent3>
      <a:accent4>
        <a:srgbClr val="4688AC"/>
      </a:accent4>
      <a:accent5>
        <a:srgbClr val="5C9ABC"/>
      </a:accent5>
      <a:accent6>
        <a:srgbClr val="77AAC7"/>
      </a:accent6>
      <a:hlink>
        <a:srgbClr val="214152"/>
      </a:hlink>
      <a:folHlink>
        <a:srgbClr val="3A3838"/>
      </a:folHlink>
    </a:clrScheme>
    <a:fontScheme name="Schrift MLUK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ster-MLEUV.pptx" id="{54F3C666-9386-481E-884B-C5C2F7A184C8}" vid="{BB876456-9510-4234-BA22-3FCB1D341B32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Powerpoint-Master-MLEUV</Template>
  <TotalTime>0</TotalTime>
  <Words>219</Words>
  <Application>Microsoft Office PowerPoint</Application>
  <PresentationFormat>Benutzerdefiniert</PresentationFormat>
  <Paragraphs>33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Myriad Pro</vt:lpstr>
      <vt:lpstr>Myriad Pro semibold</vt:lpstr>
      <vt:lpstr>Wingdings</vt:lpstr>
      <vt:lpstr>Office</vt:lpstr>
      <vt:lpstr>Benutzerdefiniertes Design</vt:lpstr>
      <vt:lpstr>PowerPoint-Präsentation</vt:lpstr>
      <vt:lpstr>RL Zusammenarbeit Landtourismus</vt:lpstr>
      <vt:lpstr>RL Zusammenarbeit Landtourismus</vt:lpstr>
      <vt:lpstr>RL Zusammenarbeit Landtourismus</vt:lpstr>
    </vt:vector>
  </TitlesOfParts>
  <Company>ZIT-BB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Julia Dutschke</dc:creator>
  <cp:lastModifiedBy>Zimmer, Birgit</cp:lastModifiedBy>
  <cp:revision>13</cp:revision>
  <dcterms:created xsi:type="dcterms:W3CDTF">2025-01-09T16:27:38Z</dcterms:created>
  <dcterms:modified xsi:type="dcterms:W3CDTF">2026-06-05T11:18:56Z</dcterms:modified>
</cp:coreProperties>
</file>